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3"/>
  </p:notesMasterIdLst>
  <p:sldIdLst>
    <p:sldId id="256" r:id="rId4"/>
    <p:sldId id="322" r:id="rId5"/>
    <p:sldId id="264" r:id="rId6"/>
    <p:sldId id="265" r:id="rId7"/>
    <p:sldId id="319" r:id="rId8"/>
    <p:sldId id="304" r:id="rId9"/>
    <p:sldId id="302" r:id="rId10"/>
    <p:sldId id="308" r:id="rId11"/>
    <p:sldId id="309" r:id="rId12"/>
    <p:sldId id="313" r:id="rId13"/>
    <p:sldId id="311" r:id="rId14"/>
    <p:sldId id="320" r:id="rId15"/>
    <p:sldId id="318" r:id="rId16"/>
    <p:sldId id="314" r:id="rId17"/>
    <p:sldId id="303" r:id="rId18"/>
    <p:sldId id="305" r:id="rId19"/>
    <p:sldId id="315" r:id="rId20"/>
    <p:sldId id="307" r:id="rId21"/>
    <p:sldId id="317" r:id="rId2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9k" initials="M" lastIdx="2" clrIdx="0">
    <p:extLst>
      <p:ext uri="{19B8F6BF-5375-455C-9EA6-DF929625EA0E}">
        <p15:presenceInfo xmlns:p15="http://schemas.microsoft.com/office/powerpoint/2012/main" userId="M9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247C"/>
    <a:srgbClr val="3F3F3F"/>
    <a:srgbClr val="FDE7F7"/>
    <a:srgbClr val="CD2173"/>
    <a:srgbClr val="FF99CC"/>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96" autoAdjust="0"/>
  </p:normalViewPr>
  <p:slideViewPr>
    <p:cSldViewPr>
      <p:cViewPr>
        <p:scale>
          <a:sx n="110" d="100"/>
          <a:sy n="110" d="100"/>
        </p:scale>
        <p:origin x="126" y="456"/>
      </p:cViewPr>
      <p:guideLst>
        <p:guide orient="horz" pos="1620"/>
        <p:guide pos="2880"/>
        <p:guide orient="horz" pos="1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8/13/2018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r>
              <a:rPr lang="it-IT" dirty="0"/>
              <a:t>Buongiorno, sono </a:t>
            </a:r>
            <a:r>
              <a:rPr lang="it-IT" dirty="0" err="1"/>
              <a:t>Cailotto</a:t>
            </a:r>
            <a:r>
              <a:rPr lang="it-IT" dirty="0"/>
              <a:t> Mirco e questo è il resoconto della mia attività di stage, con titolo «Monitoraggio e sicurezza fisica di Campus Area Network»</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a:t>
            </a:fld>
            <a:endParaRPr lang="en-US"/>
          </a:p>
        </p:txBody>
      </p:sp>
    </p:spTree>
    <p:extLst>
      <p:ext uri="{BB962C8B-B14F-4D97-AF65-F5344CB8AC3E}">
        <p14:creationId xmlns:p14="http://schemas.microsoft.com/office/powerpoint/2010/main" val="180213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Per quanto riguarda le politiche di sicurezza si è scelto di gettare via il vecchio sistema casalingo, fatto di una rete </a:t>
            </a:r>
            <a:r>
              <a:rPr lang="it-IT" dirty="0" err="1"/>
              <a:t>WiFi</a:t>
            </a:r>
            <a:r>
              <a:rPr lang="it-IT" dirty="0"/>
              <a:t> protetta solo da una password, sulla quale accedevano tutti, dagli ospiti fino al dirigente.</a:t>
            </a:r>
          </a:p>
          <a:p>
            <a:r>
              <a:rPr lang="it-IT" dirty="0"/>
              <a:t>Si è scelto di creare 3 reti </a:t>
            </a:r>
            <a:r>
              <a:rPr lang="it-IT" dirty="0" err="1"/>
              <a:t>WiFi</a:t>
            </a:r>
            <a:r>
              <a:rPr lang="it-IT" dirty="0"/>
              <a:t>, o SSID, sostenuti da più access point, e per ognuna di essa è stata scelta una modalità di autenticazione coerente al suo fine, ad esempio gli ospiti avranno da inserire una semplice password ed autenticarsi su un Captive Portal.</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10</a:t>
            </a:fld>
            <a:endParaRPr lang="en-US"/>
          </a:p>
        </p:txBody>
      </p:sp>
    </p:spTree>
    <p:extLst>
      <p:ext uri="{BB962C8B-B14F-4D97-AF65-F5344CB8AC3E}">
        <p14:creationId xmlns:p14="http://schemas.microsoft.com/office/powerpoint/2010/main" val="788762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Ritornando al discorso iniziale sulla sicurezza fisica, tutte le risorse della rete </a:t>
            </a:r>
            <a:r>
              <a:rPr lang="it-IT" dirty="0" err="1"/>
              <a:t>WiFi</a:t>
            </a:r>
            <a:r>
              <a:rPr lang="it-IT" dirty="0"/>
              <a:t> vengono protette mediante un protocollo denominato 802.1X.</a:t>
            </a:r>
            <a:br>
              <a:rPr lang="it-IT" dirty="0"/>
            </a:br>
            <a:r>
              <a:rPr lang="it-IT" dirty="0"/>
              <a:t>Questo protocollo impedisce ad un dispositivo non ancora autenticato di interagire unicamente con l’access point mediante richieste di autenticazione, le quali verranno poi inviate al server di autenticazione per determinare se sono corrette oppure no.</a:t>
            </a:r>
            <a:br>
              <a:rPr lang="it-IT" dirty="0"/>
            </a:br>
            <a:r>
              <a:rPr lang="it-IT" dirty="0"/>
              <a:t>Nella nostra implementazione il server di autenticazione non raccoglie le informazioni riguardanti i login, ma fa da proxy e instrada le richieste verso altri servizi, come Active Directory di Microsoft o </a:t>
            </a:r>
            <a:r>
              <a:rPr lang="it-IT" dirty="0" err="1"/>
              <a:t>FreeRadius</a:t>
            </a:r>
            <a:r>
              <a:rPr lang="it-IT" dirty="0"/>
              <a:t>.</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11</a:t>
            </a:fld>
            <a:endParaRPr lang="en-US"/>
          </a:p>
        </p:txBody>
      </p:sp>
    </p:spTree>
    <p:extLst>
      <p:ext uri="{BB962C8B-B14F-4D97-AF65-F5344CB8AC3E}">
        <p14:creationId xmlns:p14="http://schemas.microsoft.com/office/powerpoint/2010/main" val="429106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Secondo IBM oltre il 95% degli incidenti nell’ambito della sicurezza sono causati da errori umani, e quando si devono copiare le configurazioni da un access point ad un altro innumerevoli volte è facile sbagliare qualcosa e magari consentire accessi non autorizzati, oppure aggiornando una politica di sicurezza scordarsi un dispositivo e lasciarlo con la vecchia configurazione.</a:t>
            </a:r>
            <a:br>
              <a:rPr lang="it-IT" dirty="0"/>
            </a:br>
            <a:r>
              <a:rPr lang="it-IT" dirty="0"/>
              <a:t>Per impedire errori simili si è utilizzato </a:t>
            </a:r>
            <a:r>
              <a:rPr lang="it-IT" dirty="0" err="1"/>
              <a:t>CAPsMAN</a:t>
            </a:r>
            <a:r>
              <a:rPr lang="it-IT" dirty="0"/>
              <a:t>, che permette una sincronizzazione delle impostazioni su tutti gli AP automaticamente, facilitando anche l’estensione della rete in futuro.</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12</a:t>
            </a:fld>
            <a:endParaRPr lang="en-US"/>
          </a:p>
        </p:txBody>
      </p:sp>
    </p:spTree>
    <p:extLst>
      <p:ext uri="{BB962C8B-B14F-4D97-AF65-F5344CB8AC3E}">
        <p14:creationId xmlns:p14="http://schemas.microsoft.com/office/powerpoint/2010/main" val="328323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r>
              <a:rPr lang="it-IT" dirty="0" err="1"/>
              <a:t>Capsman</a:t>
            </a:r>
            <a:r>
              <a:rPr lang="it-IT" dirty="0"/>
              <a:t> comunica sulla stessa rete virtuale dove dovrebbero transitare anche le richieste internet degli SSID, questo potrebbe creare delle problematiche a livello di sicurezza, e per tale motivo si è scelto di incapsulare quel traffico mediante il protocollo Ethernet over IP offerto da </a:t>
            </a:r>
            <a:r>
              <a:rPr lang="it-IT" dirty="0" err="1"/>
              <a:t>MikroTik</a:t>
            </a:r>
            <a:r>
              <a:rPr lang="it-IT" dirty="0"/>
              <a:t>, che va a simulare un </a:t>
            </a:r>
            <a:r>
              <a:rPr lang="it-IT" dirty="0" err="1"/>
              <a:t>layer</a:t>
            </a:r>
            <a:r>
              <a:rPr lang="it-IT" dirty="0"/>
              <a:t> 2 sopra a un </a:t>
            </a:r>
            <a:r>
              <a:rPr lang="it-IT" dirty="0" err="1"/>
              <a:t>layer</a:t>
            </a:r>
            <a:r>
              <a:rPr lang="it-IT" dirty="0"/>
              <a:t> 3, permettendo quindi di creare ulteriori VLAN e di separare a loro volta le comunicazione tra gli SSID.</a:t>
            </a:r>
            <a:endParaRPr lang="en-US" dirty="0"/>
          </a:p>
          <a:p>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13</a:t>
            </a:fld>
            <a:endParaRPr lang="en-US"/>
          </a:p>
        </p:txBody>
      </p:sp>
    </p:spTree>
    <p:extLst>
      <p:ext uri="{BB962C8B-B14F-4D97-AF65-F5344CB8AC3E}">
        <p14:creationId xmlns:p14="http://schemas.microsoft.com/office/powerpoint/2010/main" val="154942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Per terminare è stato realizzato un Captive Portal per l’accesso degli ospiti, grazie a 802.1X non è possibile aggirarlo, nemmeno modificando il </a:t>
            </a:r>
            <a:r>
              <a:rPr lang="it-IT" dirty="0" err="1"/>
              <a:t>mac</a:t>
            </a:r>
            <a:r>
              <a:rPr lang="it-IT" dirty="0"/>
              <a:t> del dispositivo.</a:t>
            </a:r>
          </a:p>
          <a:p>
            <a:r>
              <a:rPr lang="it-IT" dirty="0"/>
              <a:t>La registrazione avviene tramite E-Mail, la quale viene verificata in modo tale da impedire di utilizzarne di fasulle, e gli account hanno una durata prefissata, scaduta la quale vengono automaticamente rimossi.</a:t>
            </a:r>
            <a:br>
              <a:rPr lang="it-IT" dirty="0"/>
            </a:br>
            <a:r>
              <a:rPr lang="it-IT" dirty="0"/>
              <a:t>L’amministratore ovviamente ha un pannello dove può gestire tutti questi aspetti.</a:t>
            </a:r>
          </a:p>
          <a:p>
            <a:r>
              <a:rPr lang="it-IT" dirty="0"/>
              <a:t>Un esperimento che abbiamo provato ma che non è andato a buon fine è stato implementare il HTTPS sul captive </a:t>
            </a:r>
            <a:r>
              <a:rPr lang="it-IT" dirty="0" err="1"/>
              <a:t>portal</a:t>
            </a:r>
            <a:r>
              <a:rPr lang="it-IT" dirty="0"/>
              <a:t> mediante un certificato self-</a:t>
            </a:r>
            <a:r>
              <a:rPr lang="it-IT" dirty="0" err="1"/>
              <a:t>signed</a:t>
            </a:r>
            <a:r>
              <a:rPr lang="it-IT" dirty="0"/>
              <a:t>, ma questo violava il protocollo e su alcuni dispositivi non funzionava correttamente.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14</a:t>
            </a:fld>
            <a:endParaRPr lang="en-US"/>
          </a:p>
        </p:txBody>
      </p:sp>
    </p:spTree>
    <p:extLst>
      <p:ext uri="{BB962C8B-B14F-4D97-AF65-F5344CB8AC3E}">
        <p14:creationId xmlns:p14="http://schemas.microsoft.com/office/powerpoint/2010/main" val="77343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15</a:t>
            </a:fld>
            <a:endParaRPr lang="en-US"/>
          </a:p>
        </p:txBody>
      </p:sp>
    </p:spTree>
    <p:extLst>
      <p:ext uri="{BB962C8B-B14F-4D97-AF65-F5344CB8AC3E}">
        <p14:creationId xmlns:p14="http://schemas.microsoft.com/office/powerpoint/2010/main" val="1144802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Alla fine ho impiegato più ore sulla fase di progettazione ed implementazione rispetto a quanto preventivato, soprattutto a causa della mole di nuove tecnologie che ho dovuto apprendere.</a:t>
            </a:r>
            <a:br>
              <a:rPr lang="it-IT" dirty="0"/>
            </a:br>
            <a:r>
              <a:rPr lang="it-IT" dirty="0"/>
              <a:t>Questo ha ridotto il tempo per le altre attività, che comunque si è rivelato sufficiente.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16</a:t>
            </a:fld>
            <a:endParaRPr lang="en-US"/>
          </a:p>
        </p:txBody>
      </p:sp>
    </p:spTree>
    <p:extLst>
      <p:ext uri="{BB962C8B-B14F-4D97-AF65-F5344CB8AC3E}">
        <p14:creationId xmlns:p14="http://schemas.microsoft.com/office/powerpoint/2010/main" val="1093121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r>
              <a:rPr lang="it-IT" dirty="0"/>
              <a:t>Al termine ho raggiunto tutti gli obbiettivi prefissati in ogni ambito.</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17</a:t>
            </a:fld>
            <a:endParaRPr lang="en-US"/>
          </a:p>
        </p:txBody>
      </p:sp>
    </p:spTree>
    <p:extLst>
      <p:ext uri="{BB962C8B-B14F-4D97-AF65-F5344CB8AC3E}">
        <p14:creationId xmlns:p14="http://schemas.microsoft.com/office/powerpoint/2010/main" val="1929745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Personalmente ho avuto modo di affrontare moltissime nuove tecnologie, unite ad un approfondimento di molte cose che avevo appreso durante i corsi universitari.</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18</a:t>
            </a:fld>
            <a:endParaRPr lang="en-US"/>
          </a:p>
        </p:txBody>
      </p:sp>
    </p:spTree>
    <p:extLst>
      <p:ext uri="{BB962C8B-B14F-4D97-AF65-F5344CB8AC3E}">
        <p14:creationId xmlns:p14="http://schemas.microsoft.com/office/powerpoint/2010/main" val="3519610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Grazie per l’attenzione.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19</a:t>
            </a:fld>
            <a:endParaRPr lang="en-US"/>
          </a:p>
        </p:txBody>
      </p:sp>
    </p:spTree>
    <p:extLst>
      <p:ext uri="{BB962C8B-B14F-4D97-AF65-F5344CB8AC3E}">
        <p14:creationId xmlns:p14="http://schemas.microsoft.com/office/powerpoint/2010/main" val="382020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Prima di iniziare con la presentazione desidero indicare cos’è la sicurezza fisica. Il suo fine è quello di impedire l’accesso a una risorsa, mediante cancelli, guardie, lucchetti e qualsiasi altro dispositivo che impedisce di avvicinarsi.</a:t>
            </a:r>
            <a:br>
              <a:rPr lang="it-IT" dirty="0"/>
            </a:br>
            <a:r>
              <a:rPr lang="it-IT" dirty="0"/>
              <a:t>Il problema è che la caratteristica fondamentale delle reti </a:t>
            </a:r>
            <a:r>
              <a:rPr lang="it-IT" dirty="0" err="1"/>
              <a:t>WiFi</a:t>
            </a:r>
            <a:r>
              <a:rPr lang="it-IT" dirty="0"/>
              <a:t> è proprio quella di riuscire ad attraversare le pareti e gli altri ostacoli fisici, quindi sembrerebbe impossibile poter applicarci una sicurezza fisica, ma su questo punto ci torneremo durante la presentazione.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2</a:t>
            </a:fld>
            <a:endParaRPr lang="en-US"/>
          </a:p>
        </p:txBody>
      </p:sp>
    </p:spTree>
    <p:extLst>
      <p:ext uri="{BB962C8B-B14F-4D97-AF65-F5344CB8AC3E}">
        <p14:creationId xmlns:p14="http://schemas.microsoft.com/office/powerpoint/2010/main" val="199305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Innanzitutto vi vorrei illustrare l’azienda che mi ha offerto questa attività di stage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3</a:t>
            </a:fld>
            <a:endParaRPr lang="en-US"/>
          </a:p>
        </p:txBody>
      </p:sp>
    </p:spTree>
    <p:extLst>
      <p:ext uri="{BB962C8B-B14F-4D97-AF65-F5344CB8AC3E}">
        <p14:creationId xmlns:p14="http://schemas.microsoft.com/office/powerpoint/2010/main" val="95605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È la </a:t>
            </a:r>
            <a:r>
              <a:rPr lang="it-IT" dirty="0" err="1"/>
              <a:t>Wintech</a:t>
            </a:r>
            <a:r>
              <a:rPr lang="it-IT" dirty="0"/>
              <a:t>, con sede a Padova, che opera in una grande varietà di settori, che va dal System Integrator alla Digital </a:t>
            </a:r>
            <a:r>
              <a:rPr lang="it-IT" dirty="0" err="1"/>
              <a:t>Transformation</a:t>
            </a:r>
            <a:r>
              <a:rPr lang="it-IT" dirty="0"/>
              <a:t>.</a:t>
            </a:r>
          </a:p>
        </p:txBody>
      </p:sp>
      <p:sp>
        <p:nvSpPr>
          <p:cNvPr id="4" name="Slide Number Placeholder 3"/>
          <p:cNvSpPr>
            <a:spLocks noGrp="1"/>
          </p:cNvSpPr>
          <p:nvPr>
            <p:ph type="sldNum" sz="quarter" idx="10"/>
          </p:nvPr>
        </p:nvSpPr>
        <p:spPr/>
        <p:txBody>
          <a:bodyPr/>
          <a:lstStyle/>
          <a:p>
            <a:fld id="{89EDC514-9E28-441F-BF04-3DE8912E9F4E}" type="slidenum">
              <a:rPr lang="en-US" smtClean="0"/>
              <a:t>4</a:t>
            </a:fld>
            <a:endParaRPr lang="en-US"/>
          </a:p>
        </p:txBody>
      </p:sp>
    </p:spTree>
    <p:extLst>
      <p:ext uri="{BB962C8B-B14F-4D97-AF65-F5344CB8AC3E}">
        <p14:creationId xmlns:p14="http://schemas.microsoft.com/office/powerpoint/2010/main" val="416121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L’ambito nel qui ho operato riguarda il network e la security, nel quale </a:t>
            </a:r>
            <a:r>
              <a:rPr lang="it-IT" dirty="0" err="1"/>
              <a:t>Wintech</a:t>
            </a:r>
            <a:r>
              <a:rPr lang="it-IT" dirty="0"/>
              <a:t> offre soluzioni riguardanti la gestione della rete, la sicurezza perimetrale e l’</a:t>
            </a:r>
            <a:r>
              <a:rPr lang="it-IT" dirty="0" err="1"/>
              <a:t>intrusion</a:t>
            </a:r>
            <a:r>
              <a:rPr lang="it-IT" dirty="0"/>
              <a:t> </a:t>
            </a:r>
            <a:r>
              <a:rPr lang="it-IT" dirty="0" err="1"/>
              <a:t>detection</a:t>
            </a:r>
            <a:r>
              <a:rPr lang="it-IT" dirty="0"/>
              <a:t>.</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5</a:t>
            </a:fld>
            <a:endParaRPr lang="en-US"/>
          </a:p>
        </p:txBody>
      </p:sp>
    </p:spTree>
    <p:extLst>
      <p:ext uri="{BB962C8B-B14F-4D97-AF65-F5344CB8AC3E}">
        <p14:creationId xmlns:p14="http://schemas.microsoft.com/office/powerpoint/2010/main" val="2457203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Il progetto di stage propostomi comprendeva principalmente 5 parti: la prima era di analisi della rete già esistente, per poi progettare ed implementare un sistema di monitoraggio, un sistema di gestione delle configurazione di rete, determinare ed implementare nuove politiche di sicurezza comprendenti un captive </a:t>
            </a:r>
            <a:r>
              <a:rPr lang="it-IT" dirty="0" err="1"/>
              <a:t>portal</a:t>
            </a:r>
            <a:r>
              <a:rPr lang="it-IT" dirty="0"/>
              <a:t> per poi terminare con delle attività di test e di tuning</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6</a:t>
            </a:fld>
            <a:endParaRPr lang="en-US"/>
          </a:p>
        </p:txBody>
      </p:sp>
    </p:spTree>
    <p:extLst>
      <p:ext uri="{BB962C8B-B14F-4D97-AF65-F5344CB8AC3E}">
        <p14:creationId xmlns:p14="http://schemas.microsoft.com/office/powerpoint/2010/main" val="18040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7</a:t>
            </a:fld>
            <a:endParaRPr lang="en-US"/>
          </a:p>
        </p:txBody>
      </p:sp>
    </p:spTree>
    <p:extLst>
      <p:ext uri="{BB962C8B-B14F-4D97-AF65-F5344CB8AC3E}">
        <p14:creationId xmlns:p14="http://schemas.microsoft.com/office/powerpoint/2010/main" val="253533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Per quanto riguarda il monitoraggio si è implementato il software </a:t>
            </a:r>
            <a:r>
              <a:rPr lang="it-IT" dirty="0" err="1"/>
              <a:t>Obervium</a:t>
            </a:r>
            <a:r>
              <a:rPr lang="it-IT" dirty="0"/>
              <a:t>, che raggiungeva egregiamente il suo fine, consentendo anche di utilizzare degli </a:t>
            </a:r>
            <a:r>
              <a:rPr lang="it-IT" dirty="0" err="1"/>
              <a:t>alert</a:t>
            </a:r>
            <a:r>
              <a:rPr lang="it-IT" dirty="0"/>
              <a:t> automatici in caso di problematici per email o </a:t>
            </a:r>
            <a:r>
              <a:rPr lang="it-IT" dirty="0" err="1"/>
              <a:t>telegram</a:t>
            </a:r>
            <a:r>
              <a:rPr lang="it-IT" dirty="0"/>
              <a:t> e poteva monitorare anche delle misurazioni riguardanti la </a:t>
            </a:r>
            <a:r>
              <a:rPr lang="it-IT" dirty="0" err="1"/>
              <a:t>Quality</a:t>
            </a:r>
            <a:r>
              <a:rPr lang="it-IT" dirty="0"/>
              <a:t> of Service.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8</a:t>
            </a:fld>
            <a:endParaRPr lang="en-US"/>
          </a:p>
        </p:txBody>
      </p:sp>
    </p:spTree>
    <p:extLst>
      <p:ext uri="{BB962C8B-B14F-4D97-AF65-F5344CB8AC3E}">
        <p14:creationId xmlns:p14="http://schemas.microsoft.com/office/powerpoint/2010/main" val="705145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Tempo:</a:t>
            </a:r>
          </a:p>
          <a:p>
            <a:endParaRPr lang="it-IT" dirty="0"/>
          </a:p>
          <a:p>
            <a:endParaRPr lang="en-US" dirty="0"/>
          </a:p>
          <a:p>
            <a:r>
              <a:rPr lang="it-IT" dirty="0"/>
              <a:t>Per la gestione delle configurazione di reti si è optato per il software </a:t>
            </a:r>
            <a:r>
              <a:rPr lang="it-IT" dirty="0" err="1"/>
              <a:t>rConfig</a:t>
            </a:r>
            <a:r>
              <a:rPr lang="it-IT" dirty="0"/>
              <a:t>, che permetteva un backup automatico delle configurazioni di tutti i devices della rete, che erano all’incirca 90.</a:t>
            </a:r>
          </a:p>
          <a:p>
            <a:r>
              <a:rPr lang="it-IT" dirty="0"/>
              <a:t>Questo permette, in caso di guasto di un dispositivo, di ripristinarne l’ultima configurazione su uno di backup e sostituirlo velocemente.</a:t>
            </a:r>
          </a:p>
          <a:p>
            <a:r>
              <a:rPr lang="it-IT" dirty="0"/>
              <a:t>Ci sono state delle problematiche durante la sua implementazione in quanto la sua progettazione non è di elevata qualità, questo ha fatto sorgere delle problematiche che sono state complesse da risolvere.</a:t>
            </a:r>
            <a:endParaRPr lang="en-US" dirty="0"/>
          </a:p>
        </p:txBody>
      </p:sp>
      <p:sp>
        <p:nvSpPr>
          <p:cNvPr id="4" name="Slide Number Placeholder 3"/>
          <p:cNvSpPr>
            <a:spLocks noGrp="1"/>
          </p:cNvSpPr>
          <p:nvPr>
            <p:ph type="sldNum" sz="quarter" idx="10"/>
          </p:nvPr>
        </p:nvSpPr>
        <p:spPr/>
        <p:txBody>
          <a:bodyPr/>
          <a:lstStyle/>
          <a:p>
            <a:fld id="{89EDC514-9E28-441F-BF04-3DE8912E9F4E}" type="slidenum">
              <a:rPr lang="en-US" smtClean="0"/>
              <a:t>9</a:t>
            </a:fld>
            <a:endParaRPr lang="en-US"/>
          </a:p>
        </p:txBody>
      </p:sp>
    </p:spTree>
    <p:extLst>
      <p:ext uri="{BB962C8B-B14F-4D97-AF65-F5344CB8AC3E}">
        <p14:creationId xmlns:p14="http://schemas.microsoft.com/office/powerpoint/2010/main" val="2712058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ea typeface="맑은 고딕" pitchFamily="50" charset="-127"/>
              </a:rPr>
              <a:t>FREE PPT </a:t>
            </a:r>
          </a:p>
          <a:p>
            <a:pPr lvl="0"/>
            <a:r>
              <a:rPr lang="en-US" altLang="ko-KR" dirty="0">
                <a:ea typeface="맑은 고딕" pitchFamily="50" charset="-127"/>
              </a:rPr>
              <a:t>TEMPLATES</a:t>
            </a:r>
            <a:endParaRPr lang="en-US" altLang="ko-KR" dirty="0"/>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3276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2570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3283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1272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35964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4520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52514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2063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6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0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538848"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2639427"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4727659"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Picture Placeholder 2"/>
          <p:cNvSpPr>
            <a:spLocks noGrp="1"/>
          </p:cNvSpPr>
          <p:nvPr>
            <p:ph type="pic" idx="15" hasCustomPrompt="1"/>
          </p:nvPr>
        </p:nvSpPr>
        <p:spPr>
          <a:xfrm>
            <a:off x="6815891"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539552"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539551"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639427"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2639426"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4727659"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userDrawn="1"/>
        </p:nvSpPr>
        <p:spPr>
          <a:xfrm>
            <a:off x="4727658"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userDrawn="1"/>
        </p:nvSpPr>
        <p:spPr>
          <a:xfrm>
            <a:off x="6815891"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userDrawn="1"/>
        </p:nvSpPr>
        <p:spPr>
          <a:xfrm>
            <a:off x="6815890"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8"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9.tmp"/><Relationship Id="rId4" Type="http://schemas.openxmlformats.org/officeDocument/2006/relationships/image" Target="../media/image28.tmp"/></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0.tmp"/><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4.jpeg"/><Relationship Id="rId7" Type="http://schemas.openxmlformats.org/officeDocument/2006/relationships/image" Target="../media/image23.png"/><Relationship Id="rId12"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CBD1F7-D7E2-43D6-BBBB-3971EDD9F8C6}"/>
              </a:ext>
            </a:extLst>
          </p:cNvPr>
          <p:cNvSpPr/>
          <p:nvPr/>
        </p:nvSpPr>
        <p:spPr>
          <a:xfrm>
            <a:off x="0" y="0"/>
            <a:ext cx="9144000" cy="5143500"/>
          </a:xfrm>
          <a:prstGeom prst="rect">
            <a:avLst/>
          </a:prstGeom>
          <a:solidFill>
            <a:srgbClr val="3F3F3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711315-85B2-4A13-9E45-6B3BD6722A46}"/>
              </a:ext>
            </a:extLst>
          </p:cNvPr>
          <p:cNvSpPr/>
          <p:nvPr/>
        </p:nvSpPr>
        <p:spPr>
          <a:xfrm>
            <a:off x="0" y="1580117"/>
            <a:ext cx="6263680" cy="2880320"/>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a:xfrm>
            <a:off x="251520" y="2105921"/>
            <a:ext cx="6085406" cy="1152129"/>
          </a:xfrm>
        </p:spPr>
        <p:txBody>
          <a:bodyPr/>
          <a:lstStyle/>
          <a:p>
            <a:r>
              <a:rPr lang="it-IT" altLang="ko-KR" b="1" dirty="0">
                <a:ea typeface="맑은 고딕" pitchFamily="50" charset="-127"/>
              </a:rPr>
              <a:t>Monitoraggio e sicurezza fisica di Campus Area Network</a:t>
            </a:r>
            <a:endParaRPr lang="en-US" altLang="ko-KR" b="1" dirty="0"/>
          </a:p>
        </p:txBody>
      </p:sp>
      <p:sp>
        <p:nvSpPr>
          <p:cNvPr id="4" name="Text Placeholder 3"/>
          <p:cNvSpPr>
            <a:spLocks noGrp="1"/>
          </p:cNvSpPr>
          <p:nvPr>
            <p:ph type="body" sz="quarter" idx="11"/>
          </p:nvPr>
        </p:nvSpPr>
        <p:spPr>
          <a:xfrm>
            <a:off x="2987824" y="3800609"/>
            <a:ext cx="3563888" cy="576064"/>
          </a:xfrm>
        </p:spPr>
        <p:txBody>
          <a:bodyPr/>
          <a:lstStyle/>
          <a:p>
            <a:pPr>
              <a:spcBef>
                <a:spcPts val="0"/>
              </a:spcBef>
              <a:defRPr/>
            </a:pPr>
            <a:r>
              <a:rPr lang="en-US" altLang="ko-KR" sz="2400" dirty="0" err="1"/>
              <a:t>Tesi</a:t>
            </a:r>
            <a:r>
              <a:rPr lang="en-US" altLang="ko-KR" sz="2400" dirty="0"/>
              <a:t> di </a:t>
            </a:r>
            <a:r>
              <a:rPr lang="en-US" altLang="ko-KR" sz="2400" dirty="0" err="1"/>
              <a:t>Cailotto</a:t>
            </a:r>
            <a:r>
              <a:rPr lang="en-US" altLang="ko-KR" sz="2400" dirty="0"/>
              <a:t> </a:t>
            </a:r>
            <a:r>
              <a:rPr lang="en-US" altLang="ko-KR" sz="2400" dirty="0" err="1"/>
              <a:t>Mirco</a:t>
            </a:r>
            <a:endParaRPr lang="en-US" altLang="ko-KR" sz="2400" dirty="0"/>
          </a:p>
        </p:txBody>
      </p:sp>
      <p:pic>
        <p:nvPicPr>
          <p:cNvPr id="7" name="Picture 6">
            <a:extLst>
              <a:ext uri="{FF2B5EF4-FFF2-40B4-BE49-F238E27FC236}">
                <a16:creationId xmlns:a16="http://schemas.microsoft.com/office/drawing/2014/main" id="{CDAFE706-831F-4E2A-837C-DE24B3A96D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6336" y="-308570"/>
            <a:ext cx="1844737" cy="1856512"/>
          </a:xfrm>
          <a:prstGeom prst="rect">
            <a:avLst/>
          </a:prstGeom>
          <a:effectLst>
            <a:glow rad="63500">
              <a:schemeClr val="bg1">
                <a:alpha val="68000"/>
              </a:schemeClr>
            </a:glow>
          </a:effectLst>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t>Politiche</a:t>
            </a:r>
            <a:r>
              <a:rPr lang="en-US" altLang="ko-KR" dirty="0"/>
              <a:t> di </a:t>
            </a:r>
            <a:r>
              <a:rPr lang="en-US" altLang="ko-KR" dirty="0" err="1"/>
              <a:t>sicurezza</a:t>
            </a:r>
            <a:endParaRPr lang="ko-KR" altLang="en-US" dirty="0"/>
          </a:p>
        </p:txBody>
      </p:sp>
      <p:sp>
        <p:nvSpPr>
          <p:cNvPr id="3" name="Text Placeholder 2"/>
          <p:cNvSpPr>
            <a:spLocks noGrp="1"/>
          </p:cNvSpPr>
          <p:nvPr>
            <p:ph type="body" sz="quarter" idx="11"/>
          </p:nvPr>
        </p:nvSpPr>
        <p:spPr/>
        <p:txBody>
          <a:bodyPr anchor="ctr"/>
          <a:lstStyle/>
          <a:p>
            <a:pPr lvl="0"/>
            <a:r>
              <a:rPr lang="it-IT" altLang="ko-KR" sz="2400" dirty="0"/>
              <a:t>P</a:t>
            </a:r>
            <a:r>
              <a:rPr lang="en-US" altLang="ko-KR" sz="2400" dirty="0" err="1"/>
              <a:t>rogettazione</a:t>
            </a:r>
            <a:r>
              <a:rPr lang="en-US" altLang="ko-KR" sz="2400" dirty="0"/>
              <a:t> – </a:t>
            </a:r>
            <a:r>
              <a:rPr lang="en-US" altLang="ko-KR" sz="2400" dirty="0" err="1"/>
              <a:t>Suddivisione</a:t>
            </a:r>
            <a:r>
              <a:rPr lang="en-US" altLang="ko-KR" sz="2400" dirty="0"/>
              <a:t> </a:t>
            </a:r>
            <a:r>
              <a:rPr lang="en-US" altLang="ko-KR" sz="2400" dirty="0" err="1"/>
              <a:t>utenza</a:t>
            </a:r>
            <a:endParaRPr lang="en-US" altLang="ko-KR" sz="2400" dirty="0"/>
          </a:p>
        </p:txBody>
      </p:sp>
      <p:sp>
        <p:nvSpPr>
          <p:cNvPr id="28" name="Rectangle 27">
            <a:extLst>
              <a:ext uri="{FF2B5EF4-FFF2-40B4-BE49-F238E27FC236}">
                <a16:creationId xmlns:a16="http://schemas.microsoft.com/office/drawing/2014/main" id="{235F427C-69B6-4D85-A5E2-E62789615EFB}"/>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89F9FE-D7D2-4672-AFA8-B69F8178DF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6" name="Rectangle 5">
            <a:extLst>
              <a:ext uri="{FF2B5EF4-FFF2-40B4-BE49-F238E27FC236}">
                <a16:creationId xmlns:a16="http://schemas.microsoft.com/office/drawing/2014/main" id="{809700A5-D638-4E5A-93C6-8F8396767D96}"/>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05412DE-7D25-4AD2-BDB5-60BC63441D0F}"/>
              </a:ext>
            </a:extLst>
          </p:cNvPr>
          <p:cNvGraphicFramePr>
            <a:graphicFrameLocks noGrp="1"/>
          </p:cNvGraphicFramePr>
          <p:nvPr>
            <p:extLst>
              <p:ext uri="{D42A27DB-BD31-4B8C-83A1-F6EECF244321}">
                <p14:modId xmlns:p14="http://schemas.microsoft.com/office/powerpoint/2010/main" val="3115708803"/>
              </p:ext>
            </p:extLst>
          </p:nvPr>
        </p:nvGraphicFramePr>
        <p:xfrm>
          <a:off x="200025" y="1347614"/>
          <a:ext cx="8734376" cy="3393238"/>
        </p:xfrm>
        <a:graphic>
          <a:graphicData uri="http://schemas.openxmlformats.org/drawingml/2006/table">
            <a:tbl>
              <a:tblPr firstRow="1" bandRow="1">
                <a:tableStyleId>{FABFCF23-3B69-468F-B69F-88F6DE6A72F2}</a:tableStyleId>
              </a:tblPr>
              <a:tblGrid>
                <a:gridCol w="1842121">
                  <a:extLst>
                    <a:ext uri="{9D8B030D-6E8A-4147-A177-3AD203B41FA5}">
                      <a16:colId xmlns:a16="http://schemas.microsoft.com/office/drawing/2014/main" val="3940690716"/>
                    </a:ext>
                  </a:extLst>
                </a:gridCol>
                <a:gridCol w="2957115">
                  <a:extLst>
                    <a:ext uri="{9D8B030D-6E8A-4147-A177-3AD203B41FA5}">
                      <a16:colId xmlns:a16="http://schemas.microsoft.com/office/drawing/2014/main" val="42954427"/>
                    </a:ext>
                  </a:extLst>
                </a:gridCol>
                <a:gridCol w="3935140">
                  <a:extLst>
                    <a:ext uri="{9D8B030D-6E8A-4147-A177-3AD203B41FA5}">
                      <a16:colId xmlns:a16="http://schemas.microsoft.com/office/drawing/2014/main" val="895514296"/>
                    </a:ext>
                  </a:extLst>
                </a:gridCol>
              </a:tblGrid>
              <a:tr h="604048">
                <a:tc>
                  <a:txBody>
                    <a:bodyPr/>
                    <a:lstStyle/>
                    <a:p>
                      <a:r>
                        <a:rPr lang="it-IT" dirty="0"/>
                        <a:t>Nome rete</a:t>
                      </a:r>
                      <a:endParaRPr lang="en-US" dirty="0"/>
                    </a:p>
                  </a:txBody>
                  <a:tcPr>
                    <a:solidFill>
                      <a:srgbClr val="DC247C"/>
                    </a:solidFill>
                  </a:tcPr>
                </a:tc>
                <a:tc>
                  <a:txBody>
                    <a:bodyPr/>
                    <a:lstStyle/>
                    <a:p>
                      <a:r>
                        <a:rPr lang="it-IT" dirty="0"/>
                        <a:t>Dispositivi</a:t>
                      </a:r>
                      <a:endParaRPr lang="en-US" dirty="0"/>
                    </a:p>
                  </a:txBody>
                  <a:tcPr>
                    <a:solidFill>
                      <a:srgbClr val="DC247C"/>
                    </a:solidFill>
                  </a:tcPr>
                </a:tc>
                <a:tc>
                  <a:txBody>
                    <a:bodyPr/>
                    <a:lstStyle/>
                    <a:p>
                      <a:r>
                        <a:rPr lang="it-IT" dirty="0"/>
                        <a:t>Autenticazione</a:t>
                      </a:r>
                      <a:endParaRPr lang="en-US" dirty="0"/>
                    </a:p>
                  </a:txBody>
                  <a:tcPr>
                    <a:solidFill>
                      <a:srgbClr val="DC247C"/>
                    </a:solidFill>
                  </a:tcPr>
                </a:tc>
                <a:extLst>
                  <a:ext uri="{0D108BD9-81ED-4DB2-BD59-A6C34878D82A}">
                    <a16:rowId xmlns:a16="http://schemas.microsoft.com/office/drawing/2014/main" val="2979305417"/>
                  </a:ext>
                </a:extLst>
              </a:tr>
              <a:tr h="980128">
                <a:tc>
                  <a:txBody>
                    <a:bodyPr/>
                    <a:lstStyle/>
                    <a:p>
                      <a:r>
                        <a:rPr lang="it-IT" dirty="0"/>
                        <a:t>Corporate</a:t>
                      </a:r>
                      <a:endParaRPr lang="en-US" dirty="0"/>
                    </a:p>
                  </a:txBody>
                  <a:tcPr>
                    <a:solidFill>
                      <a:srgbClr val="FDE7F7"/>
                    </a:solidFill>
                  </a:tcPr>
                </a:tc>
                <a:tc>
                  <a:txBody>
                    <a:bodyPr/>
                    <a:lstStyle/>
                    <a:p>
                      <a:r>
                        <a:rPr lang="it-IT" dirty="0"/>
                        <a:t>Computer aziendali</a:t>
                      </a:r>
                      <a:endParaRPr lang="en-US" dirty="0"/>
                    </a:p>
                  </a:txBody>
                  <a:tcPr>
                    <a:solidFill>
                      <a:srgbClr val="FDE7F7"/>
                    </a:solidFill>
                  </a:tcPr>
                </a:tc>
                <a:tc>
                  <a:txBody>
                    <a:bodyPr/>
                    <a:lstStyle/>
                    <a:p>
                      <a:r>
                        <a:rPr lang="it-IT" dirty="0"/>
                        <a:t>Credenziali Active Directory</a:t>
                      </a:r>
                    </a:p>
                    <a:p>
                      <a:r>
                        <a:rPr lang="it-IT" dirty="0"/>
                        <a:t>&amp;</a:t>
                      </a:r>
                    </a:p>
                    <a:p>
                      <a:r>
                        <a:rPr lang="it-IT" dirty="0"/>
                        <a:t>Verifica certificato digitale</a:t>
                      </a:r>
                      <a:endParaRPr lang="en-US" dirty="0"/>
                    </a:p>
                  </a:txBody>
                  <a:tcPr>
                    <a:solidFill>
                      <a:srgbClr val="FDE7F7"/>
                    </a:solidFill>
                  </a:tcPr>
                </a:tc>
                <a:extLst>
                  <a:ext uri="{0D108BD9-81ED-4DB2-BD59-A6C34878D82A}">
                    <a16:rowId xmlns:a16="http://schemas.microsoft.com/office/drawing/2014/main" val="784658646"/>
                  </a:ext>
                </a:extLst>
              </a:tr>
              <a:tr h="869730">
                <a:tc>
                  <a:txBody>
                    <a:bodyPr/>
                    <a:lstStyle/>
                    <a:p>
                      <a:r>
                        <a:rPr lang="it-IT" dirty="0"/>
                        <a:t>Mobile</a:t>
                      </a:r>
                      <a:endParaRPr lang="en-US" dirty="0"/>
                    </a:p>
                  </a:txBody>
                  <a:tcPr/>
                </a:tc>
                <a:tc>
                  <a:txBody>
                    <a:bodyPr/>
                    <a:lstStyle/>
                    <a:p>
                      <a:r>
                        <a:rPr lang="it-IT" dirty="0"/>
                        <a:t>Dispositivi mobili aziendali</a:t>
                      </a:r>
                    </a:p>
                    <a:p>
                      <a:r>
                        <a:rPr lang="it-IT" dirty="0"/>
                        <a:t>Dispositivi personali</a:t>
                      </a:r>
                      <a:endParaRPr lang="en-US" dirty="0"/>
                    </a:p>
                  </a:txBody>
                  <a:tcPr/>
                </a:tc>
                <a:tc>
                  <a:txBody>
                    <a:bodyPr/>
                    <a:lstStyle/>
                    <a:p>
                      <a:r>
                        <a:rPr lang="it-IT" dirty="0"/>
                        <a:t>Credenziali Active Directory</a:t>
                      </a:r>
                      <a:endParaRPr lang="en-US" dirty="0"/>
                    </a:p>
                  </a:txBody>
                  <a:tcPr/>
                </a:tc>
                <a:extLst>
                  <a:ext uri="{0D108BD9-81ED-4DB2-BD59-A6C34878D82A}">
                    <a16:rowId xmlns:a16="http://schemas.microsoft.com/office/drawing/2014/main" val="811838538"/>
                  </a:ext>
                </a:extLst>
              </a:tr>
              <a:tr h="939332">
                <a:tc>
                  <a:txBody>
                    <a:bodyPr/>
                    <a:lstStyle/>
                    <a:p>
                      <a:r>
                        <a:rPr lang="it-IT" dirty="0"/>
                        <a:t>Guest</a:t>
                      </a:r>
                      <a:endParaRPr lang="en-US" dirty="0"/>
                    </a:p>
                  </a:txBody>
                  <a:tcPr>
                    <a:solidFill>
                      <a:srgbClr val="FDE7F7"/>
                    </a:solidFill>
                  </a:tcPr>
                </a:tc>
                <a:tc>
                  <a:txBody>
                    <a:bodyPr/>
                    <a:lstStyle/>
                    <a:p>
                      <a:r>
                        <a:rPr lang="it-IT" dirty="0"/>
                        <a:t>Dispositivi degli ospiti</a:t>
                      </a:r>
                      <a:endParaRPr lang="en-US" dirty="0"/>
                    </a:p>
                  </a:txBody>
                  <a:tcPr>
                    <a:solidFill>
                      <a:srgbClr val="FDE7F7"/>
                    </a:solidFill>
                  </a:tcPr>
                </a:tc>
                <a:tc>
                  <a:txBody>
                    <a:bodyPr/>
                    <a:lstStyle/>
                    <a:p>
                      <a:r>
                        <a:rPr lang="it-IT" dirty="0"/>
                        <a:t>Password di bassa complessità</a:t>
                      </a:r>
                    </a:p>
                    <a:p>
                      <a:r>
                        <a:rPr lang="it-IT" dirty="0"/>
                        <a:t>&amp;</a:t>
                      </a:r>
                    </a:p>
                    <a:p>
                      <a:r>
                        <a:rPr lang="it-IT" dirty="0"/>
                        <a:t>Captive Portal</a:t>
                      </a:r>
                      <a:endParaRPr lang="en-US" dirty="0"/>
                    </a:p>
                  </a:txBody>
                  <a:tcPr>
                    <a:solidFill>
                      <a:srgbClr val="FDE7F7"/>
                    </a:solidFill>
                  </a:tcPr>
                </a:tc>
                <a:extLst>
                  <a:ext uri="{0D108BD9-81ED-4DB2-BD59-A6C34878D82A}">
                    <a16:rowId xmlns:a16="http://schemas.microsoft.com/office/drawing/2014/main" val="4063581331"/>
                  </a:ext>
                </a:extLst>
              </a:tr>
            </a:tbl>
          </a:graphicData>
        </a:graphic>
      </p:graphicFrame>
    </p:spTree>
    <p:extLst>
      <p:ext uri="{BB962C8B-B14F-4D97-AF65-F5344CB8AC3E}">
        <p14:creationId xmlns:p14="http://schemas.microsoft.com/office/powerpoint/2010/main" val="9545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t>Politiche</a:t>
            </a:r>
            <a:r>
              <a:rPr lang="en-US" altLang="ko-KR" dirty="0"/>
              <a:t> di </a:t>
            </a:r>
            <a:r>
              <a:rPr lang="en-US" altLang="ko-KR" dirty="0" err="1"/>
              <a:t>sicurezza</a:t>
            </a:r>
            <a:endParaRPr lang="ko-KR" altLang="en-US" dirty="0"/>
          </a:p>
        </p:txBody>
      </p:sp>
      <p:sp>
        <p:nvSpPr>
          <p:cNvPr id="3" name="Text Placeholder 2"/>
          <p:cNvSpPr>
            <a:spLocks noGrp="1"/>
          </p:cNvSpPr>
          <p:nvPr>
            <p:ph type="body" sz="quarter" idx="11"/>
          </p:nvPr>
        </p:nvSpPr>
        <p:spPr/>
        <p:txBody>
          <a:bodyPr anchor="ctr"/>
          <a:lstStyle/>
          <a:p>
            <a:pPr lvl="0"/>
            <a:r>
              <a:rPr lang="en-US" altLang="ko-KR" sz="2400" dirty="0" err="1"/>
              <a:t>Panoramica</a:t>
            </a:r>
            <a:r>
              <a:rPr lang="en-US" altLang="ko-KR" sz="2400" dirty="0"/>
              <a:t> </a:t>
            </a:r>
            <a:r>
              <a:rPr lang="en-US" altLang="ko-KR" sz="2400" dirty="0" err="1"/>
              <a:t>tecnologia</a:t>
            </a:r>
            <a:r>
              <a:rPr lang="en-US" altLang="ko-KR" sz="2400" dirty="0"/>
              <a:t> 802.1X</a:t>
            </a:r>
          </a:p>
        </p:txBody>
      </p:sp>
      <p:sp>
        <p:nvSpPr>
          <p:cNvPr id="28" name="Rectangle 27">
            <a:extLst>
              <a:ext uri="{FF2B5EF4-FFF2-40B4-BE49-F238E27FC236}">
                <a16:creationId xmlns:a16="http://schemas.microsoft.com/office/drawing/2014/main" id="{235F427C-69B6-4D85-A5E2-E62789615EFB}"/>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4FC7A2-2AAA-47D4-A1E9-B514B472C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7" name="Rectangle 6">
            <a:extLst>
              <a:ext uri="{FF2B5EF4-FFF2-40B4-BE49-F238E27FC236}">
                <a16:creationId xmlns:a16="http://schemas.microsoft.com/office/drawing/2014/main" id="{239547B2-E157-40BD-9BDF-111646A4960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028B0F-55C5-4A96-A978-D08183EEFC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44" b="46633"/>
          <a:stretch/>
        </p:blipFill>
        <p:spPr>
          <a:xfrm>
            <a:off x="323528" y="1102270"/>
            <a:ext cx="8583956" cy="3976415"/>
          </a:xfrm>
          <a:prstGeom prst="rect">
            <a:avLst/>
          </a:prstGeom>
        </p:spPr>
      </p:pic>
    </p:spTree>
    <p:extLst>
      <p:ext uri="{BB962C8B-B14F-4D97-AF65-F5344CB8AC3E}">
        <p14:creationId xmlns:p14="http://schemas.microsoft.com/office/powerpoint/2010/main" val="361953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t>Politiche</a:t>
            </a:r>
            <a:r>
              <a:rPr lang="en-US" altLang="ko-KR" dirty="0"/>
              <a:t> di </a:t>
            </a:r>
            <a:r>
              <a:rPr lang="en-US" altLang="ko-KR" dirty="0" err="1"/>
              <a:t>sicurezza</a:t>
            </a:r>
            <a:endParaRPr lang="ko-KR" altLang="en-US" dirty="0"/>
          </a:p>
        </p:txBody>
      </p:sp>
      <p:sp>
        <p:nvSpPr>
          <p:cNvPr id="3" name="Text Placeholder 2"/>
          <p:cNvSpPr>
            <a:spLocks noGrp="1"/>
          </p:cNvSpPr>
          <p:nvPr>
            <p:ph type="body" sz="quarter" idx="11"/>
          </p:nvPr>
        </p:nvSpPr>
        <p:spPr/>
        <p:txBody>
          <a:bodyPr anchor="ctr"/>
          <a:lstStyle/>
          <a:p>
            <a:pPr lvl="0"/>
            <a:r>
              <a:rPr lang="en-US" altLang="ko-KR" sz="2400" dirty="0" err="1"/>
              <a:t>Panoramica</a:t>
            </a:r>
            <a:r>
              <a:rPr lang="en-US" altLang="ko-KR" sz="2400" dirty="0"/>
              <a:t> </a:t>
            </a:r>
            <a:r>
              <a:rPr lang="en-US" altLang="ko-KR" sz="2400" dirty="0" err="1"/>
              <a:t>tecnologie</a:t>
            </a:r>
            <a:r>
              <a:rPr lang="en-US" altLang="ko-KR" sz="2400" dirty="0"/>
              <a:t> </a:t>
            </a:r>
            <a:r>
              <a:rPr lang="en-US" altLang="ko-KR" sz="2400" dirty="0" err="1"/>
              <a:t>CAPsMAN</a:t>
            </a:r>
            <a:r>
              <a:rPr lang="en-US" altLang="ko-KR" sz="2400" dirty="0"/>
              <a:t> e </a:t>
            </a:r>
            <a:r>
              <a:rPr lang="en-US" altLang="ko-KR" sz="2400" dirty="0" err="1"/>
              <a:t>EoI</a:t>
            </a:r>
            <a:endParaRPr lang="en-US" altLang="ko-KR" sz="2400" dirty="0"/>
          </a:p>
        </p:txBody>
      </p:sp>
      <p:sp>
        <p:nvSpPr>
          <p:cNvPr id="28" name="Rectangle 27">
            <a:extLst>
              <a:ext uri="{FF2B5EF4-FFF2-40B4-BE49-F238E27FC236}">
                <a16:creationId xmlns:a16="http://schemas.microsoft.com/office/drawing/2014/main" id="{235F427C-69B6-4D85-A5E2-E62789615EFB}"/>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4FC7A2-2AAA-47D4-A1E9-B514B472C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7" name="Rectangle 6">
            <a:extLst>
              <a:ext uri="{FF2B5EF4-FFF2-40B4-BE49-F238E27FC236}">
                <a16:creationId xmlns:a16="http://schemas.microsoft.com/office/drawing/2014/main" id="{239547B2-E157-40BD-9BDF-111646A4960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4ABCE4-D848-4A81-B7DF-8DC38BE9A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0" y="1347614"/>
            <a:ext cx="8485859" cy="3517347"/>
          </a:xfrm>
          <a:prstGeom prst="rect">
            <a:avLst/>
          </a:prstGeom>
        </p:spPr>
      </p:pic>
    </p:spTree>
    <p:extLst>
      <p:ext uri="{BB962C8B-B14F-4D97-AF65-F5344CB8AC3E}">
        <p14:creationId xmlns:p14="http://schemas.microsoft.com/office/powerpoint/2010/main" val="10452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t>Politiche</a:t>
            </a:r>
            <a:r>
              <a:rPr lang="en-US" altLang="ko-KR" dirty="0"/>
              <a:t> di </a:t>
            </a:r>
            <a:r>
              <a:rPr lang="en-US" altLang="ko-KR" dirty="0" err="1"/>
              <a:t>sicurezza</a:t>
            </a:r>
            <a:endParaRPr lang="ko-KR" altLang="en-US" dirty="0"/>
          </a:p>
        </p:txBody>
      </p:sp>
      <p:sp>
        <p:nvSpPr>
          <p:cNvPr id="3" name="Text Placeholder 2"/>
          <p:cNvSpPr>
            <a:spLocks noGrp="1"/>
          </p:cNvSpPr>
          <p:nvPr>
            <p:ph type="body" sz="quarter" idx="11"/>
          </p:nvPr>
        </p:nvSpPr>
        <p:spPr/>
        <p:txBody>
          <a:bodyPr anchor="ctr"/>
          <a:lstStyle/>
          <a:p>
            <a:pPr lvl="0"/>
            <a:r>
              <a:rPr lang="en-US" altLang="ko-KR" sz="2400" dirty="0" err="1"/>
              <a:t>Panoramica</a:t>
            </a:r>
            <a:r>
              <a:rPr lang="en-US" altLang="ko-KR" sz="2400" dirty="0"/>
              <a:t> </a:t>
            </a:r>
            <a:r>
              <a:rPr lang="en-US" altLang="ko-KR" sz="2400" dirty="0" err="1"/>
              <a:t>tecnologie</a:t>
            </a:r>
            <a:r>
              <a:rPr lang="en-US" altLang="ko-KR" sz="2400" dirty="0"/>
              <a:t> </a:t>
            </a:r>
            <a:r>
              <a:rPr lang="en-US" altLang="ko-KR" sz="2400" dirty="0" err="1"/>
              <a:t>CAPsMAN</a:t>
            </a:r>
            <a:r>
              <a:rPr lang="en-US" altLang="ko-KR" sz="2400" dirty="0"/>
              <a:t> e </a:t>
            </a:r>
            <a:r>
              <a:rPr lang="en-US" altLang="ko-KR" sz="2400" dirty="0" err="1"/>
              <a:t>EoI</a:t>
            </a:r>
            <a:endParaRPr lang="en-US" altLang="ko-KR" sz="2400" dirty="0"/>
          </a:p>
        </p:txBody>
      </p:sp>
      <p:sp>
        <p:nvSpPr>
          <p:cNvPr id="28" name="Rectangle 27">
            <a:extLst>
              <a:ext uri="{FF2B5EF4-FFF2-40B4-BE49-F238E27FC236}">
                <a16:creationId xmlns:a16="http://schemas.microsoft.com/office/drawing/2014/main" id="{235F427C-69B6-4D85-A5E2-E62789615EFB}"/>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4FC7A2-2AAA-47D4-A1E9-B514B472C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7" name="Rectangle 6">
            <a:extLst>
              <a:ext uri="{FF2B5EF4-FFF2-40B4-BE49-F238E27FC236}">
                <a16:creationId xmlns:a16="http://schemas.microsoft.com/office/drawing/2014/main" id="{239547B2-E157-40BD-9BDF-111646A4960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9AE878-1D6A-46E1-967C-B91138720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156" y="1635646"/>
            <a:ext cx="5184576" cy="3110027"/>
          </a:xfrm>
          <a:prstGeom prst="rect">
            <a:avLst/>
          </a:prstGeom>
        </p:spPr>
      </p:pic>
      <p:sp>
        <p:nvSpPr>
          <p:cNvPr id="4" name="Speech Bubble: Rectangle 3">
            <a:extLst>
              <a:ext uri="{FF2B5EF4-FFF2-40B4-BE49-F238E27FC236}">
                <a16:creationId xmlns:a16="http://schemas.microsoft.com/office/drawing/2014/main" id="{9AE945D2-C0F2-4C82-91EC-ADDFC255B727}"/>
              </a:ext>
            </a:extLst>
          </p:cNvPr>
          <p:cNvSpPr/>
          <p:nvPr/>
        </p:nvSpPr>
        <p:spPr>
          <a:xfrm>
            <a:off x="6660232" y="1525538"/>
            <a:ext cx="2183383" cy="1160424"/>
          </a:xfrm>
          <a:prstGeom prst="wedgeRectCallout">
            <a:avLst>
              <a:gd name="adj1" fmla="val -40802"/>
              <a:gd name="adj2" fmla="val 94205"/>
            </a:avLst>
          </a:prstGeom>
          <a:solidFill>
            <a:srgbClr val="DC247C"/>
          </a:solidFill>
          <a:ln>
            <a:solidFill>
              <a:srgbClr val="3F3F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Text Placeholder 2">
            <a:extLst>
              <a:ext uri="{FF2B5EF4-FFF2-40B4-BE49-F238E27FC236}">
                <a16:creationId xmlns:a16="http://schemas.microsoft.com/office/drawing/2014/main" id="{5CE2BBEB-A60D-4D7F-B02B-63CBC74006C3}"/>
              </a:ext>
            </a:extLst>
          </p:cNvPr>
          <p:cNvSpPr txBox="1">
            <a:spLocks/>
          </p:cNvSpPr>
          <p:nvPr/>
        </p:nvSpPr>
        <p:spPr>
          <a:xfrm>
            <a:off x="6660232" y="1525538"/>
            <a:ext cx="2183384" cy="1104385"/>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err="1"/>
              <a:t>Gestione</a:t>
            </a:r>
            <a:br>
              <a:rPr lang="en-US" altLang="ko-KR" sz="2400" dirty="0"/>
            </a:br>
            <a:r>
              <a:rPr lang="en-US" altLang="ko-KR" sz="2400" dirty="0" err="1"/>
              <a:t>centralizzata</a:t>
            </a:r>
            <a:br>
              <a:rPr lang="en-US" altLang="ko-KR" sz="2400" dirty="0"/>
            </a:br>
            <a:r>
              <a:rPr lang="en-US" altLang="ko-KR" sz="2400" dirty="0" err="1"/>
              <a:t>degli</a:t>
            </a:r>
            <a:r>
              <a:rPr lang="en-US" altLang="ko-KR" sz="2400" dirty="0"/>
              <a:t> AP</a:t>
            </a:r>
          </a:p>
        </p:txBody>
      </p:sp>
      <p:sp>
        <p:nvSpPr>
          <p:cNvPr id="14" name="Speech Bubble: Rectangle 13">
            <a:extLst>
              <a:ext uri="{FF2B5EF4-FFF2-40B4-BE49-F238E27FC236}">
                <a16:creationId xmlns:a16="http://schemas.microsoft.com/office/drawing/2014/main" id="{FF61B420-16ED-4955-8165-E19B4787C41C}"/>
              </a:ext>
            </a:extLst>
          </p:cNvPr>
          <p:cNvSpPr/>
          <p:nvPr/>
        </p:nvSpPr>
        <p:spPr>
          <a:xfrm>
            <a:off x="512016" y="3579862"/>
            <a:ext cx="2520279" cy="681307"/>
          </a:xfrm>
          <a:prstGeom prst="wedgeRectCallout">
            <a:avLst>
              <a:gd name="adj1" fmla="val 68881"/>
              <a:gd name="adj2" fmla="val -60576"/>
            </a:avLst>
          </a:prstGeom>
          <a:solidFill>
            <a:srgbClr val="DC247C"/>
          </a:solidFill>
          <a:ln>
            <a:solidFill>
              <a:srgbClr val="3F3F3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5" name="Text Placeholder 2">
            <a:extLst>
              <a:ext uri="{FF2B5EF4-FFF2-40B4-BE49-F238E27FC236}">
                <a16:creationId xmlns:a16="http://schemas.microsoft.com/office/drawing/2014/main" id="{2F348F97-3FAB-4FFD-931A-0EDEB848C2FB}"/>
              </a:ext>
            </a:extLst>
          </p:cNvPr>
          <p:cNvSpPr txBox="1">
            <a:spLocks/>
          </p:cNvSpPr>
          <p:nvPr/>
        </p:nvSpPr>
        <p:spPr>
          <a:xfrm>
            <a:off x="512015" y="3608094"/>
            <a:ext cx="2520280" cy="624842"/>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bg1"/>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2400" dirty="0"/>
              <a:t>Ethernet over IP</a:t>
            </a:r>
          </a:p>
        </p:txBody>
      </p:sp>
    </p:spTree>
    <p:extLst>
      <p:ext uri="{BB962C8B-B14F-4D97-AF65-F5344CB8AC3E}">
        <p14:creationId xmlns:p14="http://schemas.microsoft.com/office/powerpoint/2010/main" val="3331570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err="1"/>
              <a:t>Politiche</a:t>
            </a:r>
            <a:r>
              <a:rPr lang="en-US" altLang="ko-KR" dirty="0"/>
              <a:t> di </a:t>
            </a:r>
            <a:r>
              <a:rPr lang="en-US" altLang="ko-KR" dirty="0" err="1"/>
              <a:t>sicurezza</a:t>
            </a:r>
            <a:endParaRPr lang="ko-KR" altLang="en-US" dirty="0"/>
          </a:p>
        </p:txBody>
      </p:sp>
      <p:sp>
        <p:nvSpPr>
          <p:cNvPr id="3" name="Text Placeholder 2"/>
          <p:cNvSpPr>
            <a:spLocks noGrp="1"/>
          </p:cNvSpPr>
          <p:nvPr>
            <p:ph type="body" sz="quarter" idx="11"/>
          </p:nvPr>
        </p:nvSpPr>
        <p:spPr/>
        <p:txBody>
          <a:bodyPr anchor="ctr"/>
          <a:lstStyle/>
          <a:p>
            <a:pPr lvl="0"/>
            <a:r>
              <a:rPr lang="en-US" altLang="ko-KR" sz="2400" dirty="0"/>
              <a:t>Captive Portal</a:t>
            </a:r>
          </a:p>
        </p:txBody>
      </p:sp>
      <p:sp>
        <p:nvSpPr>
          <p:cNvPr id="28" name="Rectangle 27">
            <a:extLst>
              <a:ext uri="{FF2B5EF4-FFF2-40B4-BE49-F238E27FC236}">
                <a16:creationId xmlns:a16="http://schemas.microsoft.com/office/drawing/2014/main" id="{235F427C-69B6-4D85-A5E2-E62789615EFB}"/>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B6A2AE-DC00-4E3B-8F8B-BA66C7DD9D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6" name="Rectangle 5">
            <a:extLst>
              <a:ext uri="{FF2B5EF4-FFF2-40B4-BE49-F238E27FC236}">
                <a16:creationId xmlns:a16="http://schemas.microsoft.com/office/drawing/2014/main" id="{64E22A33-F212-495E-833F-5B85E29FBE69}"/>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D44957A-7D5A-4D13-A085-F034EEA1E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829" y="1147315"/>
            <a:ext cx="2041558" cy="3761025"/>
          </a:xfrm>
          <a:prstGeom prst="rect">
            <a:avLst/>
          </a:prstGeom>
        </p:spPr>
      </p:pic>
      <p:sp>
        <p:nvSpPr>
          <p:cNvPr id="8" name="AutoShape 92">
            <a:extLst>
              <a:ext uri="{FF2B5EF4-FFF2-40B4-BE49-F238E27FC236}">
                <a16:creationId xmlns:a16="http://schemas.microsoft.com/office/drawing/2014/main" id="{2E103CB7-DA77-4E3A-AC4F-D5BB88C08BA5}"/>
              </a:ext>
            </a:extLst>
          </p:cNvPr>
          <p:cNvSpPr>
            <a:spLocks noChangeAspect="1" noChangeArrowheads="1"/>
          </p:cNvSpPr>
          <p:nvPr/>
        </p:nvSpPr>
        <p:spPr bwMode="auto">
          <a:xfrm rot="16200000" flipH="1">
            <a:off x="2486684" y="3755024"/>
            <a:ext cx="528201" cy="528201"/>
          </a:xfrm>
          <a:prstGeom prst="ellipse">
            <a:avLst/>
          </a:prstGeom>
          <a:solidFill>
            <a:schemeClr val="accent4"/>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9" name="AutoShape 92">
            <a:extLst>
              <a:ext uri="{FF2B5EF4-FFF2-40B4-BE49-F238E27FC236}">
                <a16:creationId xmlns:a16="http://schemas.microsoft.com/office/drawing/2014/main" id="{252E86BB-ECAB-4243-B498-D9E326D1D396}"/>
              </a:ext>
            </a:extLst>
          </p:cNvPr>
          <p:cNvSpPr>
            <a:spLocks noChangeAspect="1" noChangeArrowheads="1"/>
          </p:cNvSpPr>
          <p:nvPr/>
        </p:nvSpPr>
        <p:spPr bwMode="auto">
          <a:xfrm rot="16200000" flipH="1">
            <a:off x="2486684" y="2199478"/>
            <a:ext cx="528201" cy="528201"/>
          </a:xfrm>
          <a:prstGeom prst="ellipse">
            <a:avLst/>
          </a:prstGeom>
          <a:solidFill>
            <a:srgbClr val="3F3F3F"/>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DC247C"/>
              </a:solidFill>
              <a:latin typeface="Arial Black" pitchFamily="34" charset="0"/>
            </a:endParaRPr>
          </a:p>
        </p:txBody>
      </p:sp>
      <p:sp>
        <p:nvSpPr>
          <p:cNvPr id="10" name="AutoShape 92">
            <a:extLst>
              <a:ext uri="{FF2B5EF4-FFF2-40B4-BE49-F238E27FC236}">
                <a16:creationId xmlns:a16="http://schemas.microsoft.com/office/drawing/2014/main" id="{527969CB-CA5D-496E-AD60-8B3739D5274A}"/>
              </a:ext>
            </a:extLst>
          </p:cNvPr>
          <p:cNvSpPr>
            <a:spLocks noChangeAspect="1" noChangeArrowheads="1"/>
          </p:cNvSpPr>
          <p:nvPr/>
        </p:nvSpPr>
        <p:spPr bwMode="auto">
          <a:xfrm rot="16200000" flipH="1">
            <a:off x="2486685" y="1424537"/>
            <a:ext cx="528201" cy="528201"/>
          </a:xfrm>
          <a:prstGeom prst="ellipse">
            <a:avLst/>
          </a:prstGeom>
          <a:solidFill>
            <a:schemeClr val="accent2"/>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1" name="TextBox 10">
            <a:extLst>
              <a:ext uri="{FF2B5EF4-FFF2-40B4-BE49-F238E27FC236}">
                <a16:creationId xmlns:a16="http://schemas.microsoft.com/office/drawing/2014/main" id="{8C01D4FE-4CC5-46B7-B8FF-63813699E281}"/>
              </a:ext>
            </a:extLst>
          </p:cNvPr>
          <p:cNvSpPr txBox="1"/>
          <p:nvPr/>
        </p:nvSpPr>
        <p:spPr>
          <a:xfrm>
            <a:off x="3030044" y="2131814"/>
            <a:ext cx="3384376" cy="646331"/>
          </a:xfrm>
          <a:prstGeom prst="rect">
            <a:avLst/>
          </a:prstGeom>
          <a:noFill/>
        </p:spPr>
        <p:txBody>
          <a:bodyPr wrap="square" rtlCol="0" anchor="ctr">
            <a:spAutoFit/>
          </a:bodyPr>
          <a:lstStyle/>
          <a:p>
            <a:r>
              <a:rPr lang="en-US" altLang="ko-KR" b="1" dirty="0" err="1">
                <a:solidFill>
                  <a:srgbClr val="3F3F3F"/>
                </a:solidFill>
                <a:cs typeface="Arial" pitchFamily="34" charset="0"/>
              </a:rPr>
              <a:t>Registrazione</a:t>
            </a:r>
            <a:r>
              <a:rPr lang="en-US" altLang="ko-KR" b="1" dirty="0">
                <a:solidFill>
                  <a:srgbClr val="3F3F3F"/>
                </a:solidFill>
                <a:cs typeface="Arial" pitchFamily="34" charset="0"/>
              </a:rPr>
              <a:t> </a:t>
            </a:r>
            <a:r>
              <a:rPr lang="en-US" altLang="ko-KR" b="1" dirty="0" err="1">
                <a:solidFill>
                  <a:srgbClr val="3F3F3F"/>
                </a:solidFill>
                <a:cs typeface="Arial" pitchFamily="34" charset="0"/>
              </a:rPr>
              <a:t>tramite</a:t>
            </a:r>
            <a:r>
              <a:rPr lang="en-US" altLang="ko-KR" b="1" dirty="0">
                <a:solidFill>
                  <a:srgbClr val="3F3F3F"/>
                </a:solidFill>
                <a:cs typeface="Arial" pitchFamily="34" charset="0"/>
              </a:rPr>
              <a:t> E-mail, account </a:t>
            </a:r>
            <a:r>
              <a:rPr lang="en-US" altLang="ko-KR" b="1" dirty="0" err="1">
                <a:solidFill>
                  <a:srgbClr val="3F3F3F"/>
                </a:solidFill>
                <a:cs typeface="Arial" pitchFamily="34" charset="0"/>
              </a:rPr>
              <a:t>temporanei</a:t>
            </a:r>
            <a:endParaRPr lang="ko-KR" altLang="en-US" b="1" dirty="0">
              <a:solidFill>
                <a:srgbClr val="3F3F3F"/>
              </a:solidFill>
              <a:cs typeface="Arial" pitchFamily="34" charset="0"/>
            </a:endParaRPr>
          </a:p>
        </p:txBody>
      </p:sp>
      <p:sp>
        <p:nvSpPr>
          <p:cNvPr id="12" name="TextBox 11">
            <a:extLst>
              <a:ext uri="{FF2B5EF4-FFF2-40B4-BE49-F238E27FC236}">
                <a16:creationId xmlns:a16="http://schemas.microsoft.com/office/drawing/2014/main" id="{6CCF903A-7579-47C4-AD96-7569E4BE6CC9}"/>
              </a:ext>
            </a:extLst>
          </p:cNvPr>
          <p:cNvSpPr txBox="1"/>
          <p:nvPr/>
        </p:nvSpPr>
        <p:spPr>
          <a:xfrm>
            <a:off x="3036874" y="1486022"/>
            <a:ext cx="5711590" cy="369332"/>
          </a:xfrm>
          <a:prstGeom prst="rect">
            <a:avLst/>
          </a:prstGeom>
          <a:noFill/>
        </p:spPr>
        <p:txBody>
          <a:bodyPr wrap="square" rtlCol="0" anchor="ctr">
            <a:spAutoFit/>
          </a:bodyPr>
          <a:lstStyle/>
          <a:p>
            <a:r>
              <a:rPr lang="it-IT" altLang="ko-KR" b="1" dirty="0">
                <a:solidFill>
                  <a:srgbClr val="3F3F3F"/>
                </a:solidFill>
                <a:cs typeface="Arial" pitchFamily="34" charset="0"/>
              </a:rPr>
              <a:t>Impossibile da aggirare</a:t>
            </a:r>
            <a:endParaRPr lang="ko-KR" altLang="en-US" b="1" dirty="0">
              <a:solidFill>
                <a:srgbClr val="3F3F3F"/>
              </a:solidFill>
              <a:cs typeface="Arial" pitchFamily="34" charset="0"/>
            </a:endParaRPr>
          </a:p>
        </p:txBody>
      </p:sp>
      <p:sp>
        <p:nvSpPr>
          <p:cNvPr id="13" name="TextBox 12">
            <a:extLst>
              <a:ext uri="{FF2B5EF4-FFF2-40B4-BE49-F238E27FC236}">
                <a16:creationId xmlns:a16="http://schemas.microsoft.com/office/drawing/2014/main" id="{19290896-FA5B-49CF-AEEC-6E39223868AE}"/>
              </a:ext>
            </a:extLst>
          </p:cNvPr>
          <p:cNvSpPr txBox="1"/>
          <p:nvPr/>
        </p:nvSpPr>
        <p:spPr>
          <a:xfrm>
            <a:off x="2987822" y="3723878"/>
            <a:ext cx="5040561" cy="646331"/>
          </a:xfrm>
          <a:prstGeom prst="rect">
            <a:avLst/>
          </a:prstGeom>
          <a:noFill/>
        </p:spPr>
        <p:txBody>
          <a:bodyPr wrap="square" rtlCol="0" anchor="ctr">
            <a:spAutoFit/>
          </a:bodyPr>
          <a:lstStyle/>
          <a:p>
            <a:r>
              <a:rPr lang="en-US" altLang="ko-KR" b="1" dirty="0">
                <a:solidFill>
                  <a:srgbClr val="3F3F3F"/>
                </a:solidFill>
                <a:cs typeface="Arial" pitchFamily="34" charset="0"/>
              </a:rPr>
              <a:t>Hotspot HTTPS Self-Signed non </a:t>
            </a:r>
            <a:r>
              <a:rPr lang="en-US" altLang="ko-KR" b="1" dirty="0" err="1">
                <a:solidFill>
                  <a:srgbClr val="3F3F3F"/>
                </a:solidFill>
                <a:cs typeface="Arial" pitchFamily="34" charset="0"/>
              </a:rPr>
              <a:t>supportato</a:t>
            </a:r>
            <a:r>
              <a:rPr lang="en-US" altLang="ko-KR" b="1" dirty="0">
                <a:solidFill>
                  <a:srgbClr val="3F3F3F"/>
                </a:solidFill>
                <a:cs typeface="Arial" pitchFamily="34" charset="0"/>
              </a:rPr>
              <a:t> in </a:t>
            </a:r>
            <a:r>
              <a:rPr lang="en-US" altLang="ko-KR" b="1" dirty="0" err="1">
                <a:solidFill>
                  <a:srgbClr val="3F3F3F"/>
                </a:solidFill>
                <a:cs typeface="Arial" pitchFamily="34" charset="0"/>
              </a:rPr>
              <a:t>molti</a:t>
            </a:r>
            <a:r>
              <a:rPr lang="en-US" altLang="ko-KR" b="1" dirty="0">
                <a:solidFill>
                  <a:srgbClr val="3F3F3F"/>
                </a:solidFill>
                <a:cs typeface="Arial" pitchFamily="34" charset="0"/>
              </a:rPr>
              <a:t> </a:t>
            </a:r>
            <a:r>
              <a:rPr lang="en-US" altLang="ko-KR" b="1" dirty="0" err="1">
                <a:solidFill>
                  <a:srgbClr val="3F3F3F"/>
                </a:solidFill>
                <a:cs typeface="Arial" pitchFamily="34" charset="0"/>
              </a:rPr>
              <a:t>dispositivi</a:t>
            </a:r>
            <a:endParaRPr lang="ko-KR" altLang="en-US" b="1" dirty="0">
              <a:solidFill>
                <a:srgbClr val="3F3F3F"/>
              </a:solidFill>
              <a:cs typeface="Arial" pitchFamily="34" charset="0"/>
            </a:endParaRPr>
          </a:p>
        </p:txBody>
      </p:sp>
      <p:sp>
        <p:nvSpPr>
          <p:cNvPr id="14" name="Freeform 32">
            <a:extLst>
              <a:ext uri="{FF2B5EF4-FFF2-40B4-BE49-F238E27FC236}">
                <a16:creationId xmlns:a16="http://schemas.microsoft.com/office/drawing/2014/main" id="{9055176F-B39C-431A-A8F5-B2B50190E42E}"/>
              </a:ext>
            </a:extLst>
          </p:cNvPr>
          <p:cNvSpPr/>
          <p:nvPr/>
        </p:nvSpPr>
        <p:spPr>
          <a:xfrm>
            <a:off x="2582958" y="1484396"/>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Freeform 32">
            <a:extLst>
              <a:ext uri="{FF2B5EF4-FFF2-40B4-BE49-F238E27FC236}">
                <a16:creationId xmlns:a16="http://schemas.microsoft.com/office/drawing/2014/main" id="{8318356B-81C2-4F18-B174-BB853FC5399E}"/>
              </a:ext>
            </a:extLst>
          </p:cNvPr>
          <p:cNvSpPr/>
          <p:nvPr/>
        </p:nvSpPr>
        <p:spPr>
          <a:xfrm>
            <a:off x="2589619" y="2286044"/>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Freeform 32">
            <a:extLst>
              <a:ext uri="{FF2B5EF4-FFF2-40B4-BE49-F238E27FC236}">
                <a16:creationId xmlns:a16="http://schemas.microsoft.com/office/drawing/2014/main" id="{CB7FEE95-4565-48C2-9CCE-DB78557F7DE5}"/>
              </a:ext>
            </a:extLst>
          </p:cNvPr>
          <p:cNvSpPr/>
          <p:nvPr/>
        </p:nvSpPr>
        <p:spPr>
          <a:xfrm rot="10800000" flipH="1">
            <a:off x="2582957" y="3892773"/>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AutoShape 92">
            <a:extLst>
              <a:ext uri="{FF2B5EF4-FFF2-40B4-BE49-F238E27FC236}">
                <a16:creationId xmlns:a16="http://schemas.microsoft.com/office/drawing/2014/main" id="{7FFBCB83-3CD0-4822-911E-2E82A31FB6AA}"/>
              </a:ext>
            </a:extLst>
          </p:cNvPr>
          <p:cNvSpPr>
            <a:spLocks noChangeAspect="1" noChangeArrowheads="1"/>
          </p:cNvSpPr>
          <p:nvPr/>
        </p:nvSpPr>
        <p:spPr bwMode="auto">
          <a:xfrm rot="16200000" flipH="1">
            <a:off x="2486684" y="2967969"/>
            <a:ext cx="528201" cy="528201"/>
          </a:xfrm>
          <a:prstGeom prst="ellipse">
            <a:avLst/>
          </a:prstGeom>
          <a:solidFill>
            <a:schemeClr val="accent2"/>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8" name="TextBox 17">
            <a:extLst>
              <a:ext uri="{FF2B5EF4-FFF2-40B4-BE49-F238E27FC236}">
                <a16:creationId xmlns:a16="http://schemas.microsoft.com/office/drawing/2014/main" id="{72411891-AD30-40DD-B4E5-734E8C48B27B}"/>
              </a:ext>
            </a:extLst>
          </p:cNvPr>
          <p:cNvSpPr txBox="1"/>
          <p:nvPr/>
        </p:nvSpPr>
        <p:spPr>
          <a:xfrm>
            <a:off x="2987822" y="3029545"/>
            <a:ext cx="4176465" cy="369332"/>
          </a:xfrm>
          <a:prstGeom prst="rect">
            <a:avLst/>
          </a:prstGeom>
          <a:noFill/>
        </p:spPr>
        <p:txBody>
          <a:bodyPr wrap="square" rtlCol="0" anchor="ctr">
            <a:spAutoFit/>
          </a:bodyPr>
          <a:lstStyle/>
          <a:p>
            <a:r>
              <a:rPr lang="en-US" altLang="ko-KR" b="1" dirty="0" err="1">
                <a:solidFill>
                  <a:srgbClr val="3F3F3F"/>
                </a:solidFill>
                <a:cs typeface="Arial" pitchFamily="34" charset="0"/>
              </a:rPr>
              <a:t>Pannello</a:t>
            </a:r>
            <a:r>
              <a:rPr lang="en-US" altLang="ko-KR" b="1" dirty="0">
                <a:solidFill>
                  <a:srgbClr val="3F3F3F"/>
                </a:solidFill>
                <a:cs typeface="Arial" pitchFamily="34" charset="0"/>
              </a:rPr>
              <a:t> di </a:t>
            </a:r>
            <a:r>
              <a:rPr lang="en-US" altLang="ko-KR" b="1" dirty="0" err="1">
                <a:solidFill>
                  <a:srgbClr val="3F3F3F"/>
                </a:solidFill>
                <a:cs typeface="Arial" pitchFamily="34" charset="0"/>
              </a:rPr>
              <a:t>amministrazione</a:t>
            </a:r>
            <a:endParaRPr lang="ko-KR" altLang="en-US" b="1" dirty="0">
              <a:solidFill>
                <a:srgbClr val="3F3F3F"/>
              </a:solidFill>
              <a:cs typeface="Arial" pitchFamily="34" charset="0"/>
            </a:endParaRPr>
          </a:p>
        </p:txBody>
      </p:sp>
      <p:sp>
        <p:nvSpPr>
          <p:cNvPr id="19" name="Freeform 32">
            <a:extLst>
              <a:ext uri="{FF2B5EF4-FFF2-40B4-BE49-F238E27FC236}">
                <a16:creationId xmlns:a16="http://schemas.microsoft.com/office/drawing/2014/main" id="{34B1BB70-D116-4302-962A-E5A225970E1E}"/>
              </a:ext>
            </a:extLst>
          </p:cNvPr>
          <p:cNvSpPr/>
          <p:nvPr/>
        </p:nvSpPr>
        <p:spPr>
          <a:xfrm>
            <a:off x="2582957" y="3027828"/>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24450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C12A361-585F-486E-971A-47C86FB45C25}"/>
              </a:ext>
            </a:extLst>
          </p:cNvPr>
          <p:cNvSpPr/>
          <p:nvPr/>
        </p:nvSpPr>
        <p:spPr>
          <a:xfrm>
            <a:off x="4620519" y="1981304"/>
            <a:ext cx="1152128" cy="1152128"/>
          </a:xfrm>
          <a:prstGeom prst="ellipse">
            <a:avLst/>
          </a:prstGeom>
          <a:solidFill>
            <a:srgbClr val="DC247C"/>
          </a:solidFill>
          <a:ln>
            <a:solidFill>
              <a:srgbClr val="DC2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altLang="ko-KR" dirty="0" err="1"/>
              <a:t>Risultati</a:t>
            </a:r>
            <a:r>
              <a:rPr lang="en-US" altLang="ko-KR" dirty="0"/>
              <a:t> </a:t>
            </a:r>
            <a:r>
              <a:rPr lang="en-US" altLang="ko-KR" dirty="0" err="1"/>
              <a:t>ottenuti</a:t>
            </a:r>
            <a:endParaRPr lang="ko-KR" altLang="en-US" dirty="0"/>
          </a:p>
        </p:txBody>
      </p:sp>
      <p:sp>
        <p:nvSpPr>
          <p:cNvPr id="10" name="Parallelogram 30">
            <a:extLst>
              <a:ext uri="{FF2B5EF4-FFF2-40B4-BE49-F238E27FC236}">
                <a16:creationId xmlns:a16="http://schemas.microsoft.com/office/drawing/2014/main" id="{EDEBE584-74FC-4FDD-82B9-120772C8FF0E}"/>
              </a:ext>
            </a:extLst>
          </p:cNvPr>
          <p:cNvSpPr/>
          <p:nvPr/>
        </p:nvSpPr>
        <p:spPr>
          <a:xfrm flipH="1">
            <a:off x="4845498" y="2205415"/>
            <a:ext cx="702169" cy="703906"/>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155297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85378"/>
            <a:ext cx="7200800" cy="830188"/>
          </a:xfrm>
        </p:spPr>
        <p:txBody>
          <a:bodyPr/>
          <a:lstStyle/>
          <a:p>
            <a:r>
              <a:rPr lang="en-US" altLang="ko-KR" dirty="0" err="1"/>
              <a:t>Riepilogo</a:t>
            </a:r>
            <a:r>
              <a:rPr lang="en-US" altLang="ko-KR" dirty="0"/>
              <a:t> ore</a:t>
            </a:r>
            <a:endParaRPr lang="ko-KR" altLang="en-US" dirty="0"/>
          </a:p>
        </p:txBody>
      </p:sp>
      <p:sp>
        <p:nvSpPr>
          <p:cNvPr id="8" name="Rectangle 7">
            <a:extLst>
              <a:ext uri="{FF2B5EF4-FFF2-40B4-BE49-F238E27FC236}">
                <a16:creationId xmlns:a16="http://schemas.microsoft.com/office/drawing/2014/main" id="{D0CB6D85-E36D-4E72-9184-15954B64777E}"/>
              </a:ext>
            </a:extLst>
          </p:cNvPr>
          <p:cNvSpPr/>
          <p:nvPr/>
        </p:nvSpPr>
        <p:spPr>
          <a:xfrm>
            <a:off x="0" y="-2728"/>
            <a:ext cx="200025" cy="1040953"/>
          </a:xfrm>
          <a:prstGeom prst="rect">
            <a:avLst/>
          </a:prstGeom>
          <a:solidFill>
            <a:srgbClr val="DC247C"/>
          </a:solidFill>
          <a:ln>
            <a:solidFill>
              <a:srgbClr val="DC2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C10C28-D0E7-4666-B7FD-C875DF9BED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7" name="Rectangle 6">
            <a:extLst>
              <a:ext uri="{FF2B5EF4-FFF2-40B4-BE49-F238E27FC236}">
                <a16:creationId xmlns:a16="http://schemas.microsoft.com/office/drawing/2014/main" id="{110C0C0B-4F11-4598-89D2-9128852D72D0}"/>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fico ore.xlsx - Excel">
            <a:extLst>
              <a:ext uri="{FF2B5EF4-FFF2-40B4-BE49-F238E27FC236}">
                <a16:creationId xmlns:a16="http://schemas.microsoft.com/office/drawing/2014/main" id="{177C956E-86C5-406A-965A-6C52FDD016A3}"/>
              </a:ext>
            </a:extLst>
          </p:cNvPr>
          <p:cNvPicPr>
            <a:picLocks noChangeAspect="1"/>
          </p:cNvPicPr>
          <p:nvPr/>
        </p:nvPicPr>
        <p:blipFill rotWithShape="1">
          <a:blip r:embed="rId4">
            <a:extLst>
              <a:ext uri="{28A0092B-C50C-407E-A947-70E740481C1C}">
                <a14:useLocalDpi xmlns:a14="http://schemas.microsoft.com/office/drawing/2010/main" val="0"/>
              </a:ext>
            </a:extLst>
          </a:blip>
          <a:srcRect l="4326" t="28547" r="49213" b="17106"/>
          <a:stretch/>
        </p:blipFill>
        <p:spPr>
          <a:xfrm>
            <a:off x="207748" y="1347614"/>
            <a:ext cx="5590095" cy="3600400"/>
          </a:xfrm>
          <a:prstGeom prst="rect">
            <a:avLst/>
          </a:prstGeom>
        </p:spPr>
      </p:pic>
      <p:pic>
        <p:nvPicPr>
          <p:cNvPr id="9" name="Picture 8" descr="Grafico ore.xlsx - Excel">
            <a:extLst>
              <a:ext uri="{FF2B5EF4-FFF2-40B4-BE49-F238E27FC236}">
                <a16:creationId xmlns:a16="http://schemas.microsoft.com/office/drawing/2014/main" id="{323F42F8-3773-41B8-A767-D34D53F9E0BA}"/>
              </a:ext>
            </a:extLst>
          </p:cNvPr>
          <p:cNvPicPr>
            <a:picLocks noChangeAspect="1"/>
          </p:cNvPicPr>
          <p:nvPr/>
        </p:nvPicPr>
        <p:blipFill rotWithShape="1">
          <a:blip r:embed="rId5">
            <a:extLst>
              <a:ext uri="{28A0092B-C50C-407E-A947-70E740481C1C}">
                <a14:useLocalDpi xmlns:a14="http://schemas.microsoft.com/office/drawing/2010/main" val="0"/>
              </a:ext>
            </a:extLst>
          </a:blip>
          <a:srcRect l="56300" t="28491" r="23226" b="18536"/>
          <a:stretch/>
        </p:blipFill>
        <p:spPr>
          <a:xfrm>
            <a:off x="6120172" y="1357628"/>
            <a:ext cx="2520280" cy="3590386"/>
          </a:xfrm>
          <a:prstGeom prst="rect">
            <a:avLst/>
          </a:prstGeom>
        </p:spPr>
      </p:pic>
    </p:spTree>
    <p:extLst>
      <p:ext uri="{BB962C8B-B14F-4D97-AF65-F5344CB8AC3E}">
        <p14:creationId xmlns:p14="http://schemas.microsoft.com/office/powerpoint/2010/main" val="3029344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DD154DE-7984-4773-BFCD-C8569A2AAF26}"/>
              </a:ext>
            </a:extLst>
          </p:cNvPr>
          <p:cNvSpPr/>
          <p:nvPr/>
        </p:nvSpPr>
        <p:spPr>
          <a:xfrm>
            <a:off x="303985" y="1245548"/>
            <a:ext cx="8519627" cy="3536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92"/>
          <p:cNvSpPr>
            <a:spLocks noChangeAspect="1" noChangeArrowheads="1"/>
          </p:cNvSpPr>
          <p:nvPr/>
        </p:nvSpPr>
        <p:spPr bwMode="auto">
          <a:xfrm rot="16200000" flipH="1">
            <a:off x="6098479" y="1303609"/>
            <a:ext cx="728985" cy="728985"/>
          </a:xfrm>
          <a:prstGeom prst="ellipse">
            <a:avLst/>
          </a:prstGeom>
          <a:solidFill>
            <a:srgbClr val="3F3F3F"/>
          </a:solidFill>
          <a:ln w="25400">
            <a:solidFill>
              <a:srgbClr val="DC247C"/>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DC247C"/>
              </a:solidFill>
              <a:latin typeface="Arial Black" pitchFamily="34" charset="0"/>
            </a:endParaRPr>
          </a:p>
        </p:txBody>
      </p:sp>
      <p:sp>
        <p:nvSpPr>
          <p:cNvPr id="6" name="AutoShape 92"/>
          <p:cNvSpPr>
            <a:spLocks noChangeAspect="1" noChangeArrowheads="1"/>
          </p:cNvSpPr>
          <p:nvPr/>
        </p:nvSpPr>
        <p:spPr bwMode="auto">
          <a:xfrm rot="16200000" flipH="1">
            <a:off x="7713811" y="1678437"/>
            <a:ext cx="728985" cy="728985"/>
          </a:xfrm>
          <a:prstGeom prst="ellipse">
            <a:avLst/>
          </a:prstGeom>
          <a:solidFill>
            <a:srgbClr val="3F3F3F"/>
          </a:solidFill>
          <a:ln w="25400">
            <a:solidFill>
              <a:srgbClr val="DC247C"/>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3F3F3F"/>
              </a:solidFill>
              <a:latin typeface="Arial Black" pitchFamily="34" charset="0"/>
            </a:endParaRPr>
          </a:p>
        </p:txBody>
      </p:sp>
      <p:sp>
        <p:nvSpPr>
          <p:cNvPr id="7" name="AutoShape 92"/>
          <p:cNvSpPr>
            <a:spLocks noChangeAspect="1" noChangeArrowheads="1"/>
          </p:cNvSpPr>
          <p:nvPr/>
        </p:nvSpPr>
        <p:spPr bwMode="auto">
          <a:xfrm rot="16200000" flipH="1">
            <a:off x="6084083" y="2949783"/>
            <a:ext cx="728985" cy="728985"/>
          </a:xfrm>
          <a:prstGeom prst="ellipse">
            <a:avLst/>
          </a:prstGeom>
          <a:solidFill>
            <a:srgbClr val="3F3F3F"/>
          </a:solidFill>
          <a:ln w="25400">
            <a:solidFill>
              <a:srgbClr val="DC247C"/>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DC247C"/>
              </a:solidFill>
              <a:latin typeface="Arial Black" pitchFamily="34" charset="0"/>
            </a:endParaRPr>
          </a:p>
        </p:txBody>
      </p:sp>
      <p:sp>
        <p:nvSpPr>
          <p:cNvPr id="8" name="AutoShape 92"/>
          <p:cNvSpPr>
            <a:spLocks noChangeAspect="1" noChangeArrowheads="1"/>
          </p:cNvSpPr>
          <p:nvPr/>
        </p:nvSpPr>
        <p:spPr bwMode="auto">
          <a:xfrm rot="16200000" flipH="1">
            <a:off x="7712889" y="3473290"/>
            <a:ext cx="728985" cy="728985"/>
          </a:xfrm>
          <a:prstGeom prst="ellipse">
            <a:avLst/>
          </a:prstGeom>
          <a:solidFill>
            <a:srgbClr val="3F3F3F"/>
          </a:solidFill>
          <a:ln w="25400">
            <a:solidFill>
              <a:srgbClr val="DC247C"/>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4" name="Oval 21"/>
          <p:cNvSpPr>
            <a:spLocks noChangeAspect="1"/>
          </p:cNvSpPr>
          <p:nvPr/>
        </p:nvSpPr>
        <p:spPr>
          <a:xfrm>
            <a:off x="7889758" y="1848068"/>
            <a:ext cx="385619" cy="3888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Rounded Rectangle 7"/>
          <p:cNvSpPr>
            <a:spLocks noChangeAspect="1"/>
          </p:cNvSpPr>
          <p:nvPr/>
        </p:nvSpPr>
        <p:spPr>
          <a:xfrm>
            <a:off x="6283462" y="1495776"/>
            <a:ext cx="359018" cy="30982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8" name="Group 27"/>
          <p:cNvGrpSpPr/>
          <p:nvPr/>
        </p:nvGrpSpPr>
        <p:grpSpPr>
          <a:xfrm>
            <a:off x="5505719" y="2033246"/>
            <a:ext cx="1906864" cy="1048858"/>
            <a:chOff x="-7826" y="2377422"/>
            <a:chExt cx="1512168" cy="1048858"/>
          </a:xfrm>
          <a:noFill/>
        </p:grpSpPr>
        <p:sp>
          <p:nvSpPr>
            <p:cNvPr id="29" name="Rectangle 28"/>
            <p:cNvSpPr/>
            <p:nvPr/>
          </p:nvSpPr>
          <p:spPr>
            <a:xfrm>
              <a:off x="-7826" y="2503373"/>
              <a:ext cx="1512168" cy="922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32" name="TextBox 31"/>
            <p:cNvSpPr txBox="1"/>
            <p:nvPr/>
          </p:nvSpPr>
          <p:spPr>
            <a:xfrm>
              <a:off x="77405" y="2377422"/>
              <a:ext cx="1402807" cy="646331"/>
            </a:xfrm>
            <a:prstGeom prst="rect">
              <a:avLst/>
            </a:prstGeom>
            <a:grpFill/>
          </p:spPr>
          <p:txBody>
            <a:bodyPr wrap="square" rtlCol="0" anchor="ctr">
              <a:spAutoFit/>
            </a:bodyPr>
            <a:lstStyle/>
            <a:p>
              <a:pPr algn="ctr"/>
              <a:r>
                <a:rPr lang="en-US" altLang="ko-KR" b="1" dirty="0" err="1">
                  <a:solidFill>
                    <a:schemeClr val="tx1">
                      <a:lumMod val="75000"/>
                      <a:lumOff val="25000"/>
                    </a:schemeClr>
                  </a:solidFill>
                  <a:cs typeface="Arial" pitchFamily="34" charset="0"/>
                </a:rPr>
                <a:t>Monitoraggio</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della</a:t>
              </a:r>
              <a:r>
                <a:rPr lang="en-US" altLang="ko-KR" b="1" dirty="0">
                  <a:solidFill>
                    <a:schemeClr val="tx1">
                      <a:lumMod val="75000"/>
                      <a:lumOff val="25000"/>
                    </a:schemeClr>
                  </a:solidFill>
                  <a:cs typeface="Arial" pitchFamily="34" charset="0"/>
                </a:rPr>
                <a:t> rete</a:t>
              </a:r>
              <a:endParaRPr lang="ko-KR" altLang="en-US" b="1" dirty="0">
                <a:solidFill>
                  <a:schemeClr val="tx1">
                    <a:lumMod val="75000"/>
                    <a:lumOff val="25000"/>
                  </a:schemeClr>
                </a:solidFill>
                <a:cs typeface="Arial" pitchFamily="34" charset="0"/>
              </a:endParaRPr>
            </a:p>
          </p:txBody>
        </p:sp>
      </p:grpSp>
      <p:sp>
        <p:nvSpPr>
          <p:cNvPr id="40" name="Rectangle 39">
            <a:extLst>
              <a:ext uri="{FF2B5EF4-FFF2-40B4-BE49-F238E27FC236}">
                <a16:creationId xmlns:a16="http://schemas.microsoft.com/office/drawing/2014/main" id="{017A8D4E-5CB2-4148-A70A-988D23DD0E62}"/>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BEB36A9F-F2AD-4DFD-B605-B04D406517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42" name="Rectangle 41">
            <a:extLst>
              <a:ext uri="{FF2B5EF4-FFF2-40B4-BE49-F238E27FC236}">
                <a16:creationId xmlns:a16="http://schemas.microsoft.com/office/drawing/2014/main" id="{0F3DEE8C-22BB-45A4-B7D5-A3830B2E1100}"/>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
            <a:extLst>
              <a:ext uri="{FF2B5EF4-FFF2-40B4-BE49-F238E27FC236}">
                <a16:creationId xmlns:a16="http://schemas.microsoft.com/office/drawing/2014/main" id="{D0B53DE5-398B-47B6-9B77-497722861A4C}"/>
              </a:ext>
            </a:extLst>
          </p:cNvPr>
          <p:cNvSpPr>
            <a:spLocks noGrp="1"/>
          </p:cNvSpPr>
          <p:nvPr>
            <p:ph type="body" sz="quarter" idx="10"/>
          </p:nvPr>
        </p:nvSpPr>
        <p:spPr>
          <a:xfrm>
            <a:off x="323528" y="85378"/>
            <a:ext cx="7200800" cy="830188"/>
          </a:xfrm>
        </p:spPr>
        <p:txBody>
          <a:bodyPr/>
          <a:lstStyle/>
          <a:p>
            <a:r>
              <a:rPr lang="en-US" altLang="ko-KR" dirty="0" err="1"/>
              <a:t>Risultati</a:t>
            </a:r>
            <a:r>
              <a:rPr lang="en-US" altLang="ko-KR" dirty="0"/>
              <a:t> </a:t>
            </a:r>
            <a:r>
              <a:rPr lang="en-US" altLang="ko-KR" dirty="0" err="1"/>
              <a:t>aziendali</a:t>
            </a:r>
            <a:endParaRPr lang="ko-KR" altLang="en-US" dirty="0"/>
          </a:p>
        </p:txBody>
      </p:sp>
      <p:grpSp>
        <p:nvGrpSpPr>
          <p:cNvPr id="56" name="Group 55">
            <a:extLst>
              <a:ext uri="{FF2B5EF4-FFF2-40B4-BE49-F238E27FC236}">
                <a16:creationId xmlns:a16="http://schemas.microsoft.com/office/drawing/2014/main" id="{AC568FDD-6FBA-4800-812A-B71D384999C5}"/>
              </a:ext>
            </a:extLst>
          </p:cNvPr>
          <p:cNvGrpSpPr/>
          <p:nvPr/>
        </p:nvGrpSpPr>
        <p:grpSpPr>
          <a:xfrm>
            <a:off x="7147430" y="2408881"/>
            <a:ext cx="1906864" cy="1108868"/>
            <a:chOff x="-7826" y="2317412"/>
            <a:chExt cx="1512168" cy="1108868"/>
          </a:xfrm>
          <a:noFill/>
        </p:grpSpPr>
        <p:sp>
          <p:nvSpPr>
            <p:cNvPr id="57" name="Rectangle 56">
              <a:extLst>
                <a:ext uri="{FF2B5EF4-FFF2-40B4-BE49-F238E27FC236}">
                  <a16:creationId xmlns:a16="http://schemas.microsoft.com/office/drawing/2014/main" id="{FD9577F7-0078-4F29-8D43-4E7C5BA3E7CD}"/>
                </a:ext>
              </a:extLst>
            </p:cNvPr>
            <p:cNvSpPr/>
            <p:nvPr/>
          </p:nvSpPr>
          <p:spPr>
            <a:xfrm>
              <a:off x="-7826" y="2503373"/>
              <a:ext cx="1512168" cy="922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0" name="TextBox 59">
              <a:extLst>
                <a:ext uri="{FF2B5EF4-FFF2-40B4-BE49-F238E27FC236}">
                  <a16:creationId xmlns:a16="http://schemas.microsoft.com/office/drawing/2014/main" id="{77FC10E8-93DD-4D68-A73D-088D2DF81086}"/>
                </a:ext>
              </a:extLst>
            </p:cNvPr>
            <p:cNvSpPr txBox="1"/>
            <p:nvPr/>
          </p:nvSpPr>
          <p:spPr>
            <a:xfrm>
              <a:off x="18129" y="2317412"/>
              <a:ext cx="1458476" cy="646331"/>
            </a:xfrm>
            <a:prstGeom prst="rect">
              <a:avLst/>
            </a:prstGeom>
            <a:grpFill/>
          </p:spPr>
          <p:txBody>
            <a:bodyPr wrap="square" rtlCol="0" anchor="ctr">
              <a:spAutoFit/>
            </a:bodyPr>
            <a:lstStyle/>
            <a:p>
              <a:pPr algn="ctr"/>
              <a:r>
                <a:rPr lang="en-US" altLang="ko-KR" b="1" dirty="0" err="1">
                  <a:solidFill>
                    <a:schemeClr val="tx1">
                      <a:lumMod val="75000"/>
                      <a:lumOff val="25000"/>
                    </a:schemeClr>
                  </a:solidFill>
                  <a:cs typeface="Arial" pitchFamily="34" charset="0"/>
                </a:rPr>
                <a:t>Gestione</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della</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configurazione</a:t>
              </a:r>
              <a:endParaRPr lang="ko-KR" altLang="en-US" b="1" dirty="0">
                <a:solidFill>
                  <a:schemeClr val="tx1">
                    <a:lumMod val="75000"/>
                    <a:lumOff val="25000"/>
                  </a:schemeClr>
                </a:solidFill>
                <a:cs typeface="Arial" pitchFamily="34" charset="0"/>
              </a:endParaRPr>
            </a:p>
          </p:txBody>
        </p:sp>
      </p:grpSp>
      <p:grpSp>
        <p:nvGrpSpPr>
          <p:cNvPr id="61" name="Group 60">
            <a:extLst>
              <a:ext uri="{FF2B5EF4-FFF2-40B4-BE49-F238E27FC236}">
                <a16:creationId xmlns:a16="http://schemas.microsoft.com/office/drawing/2014/main" id="{1F7CD9D6-83AA-4340-82A4-1779067980A2}"/>
              </a:ext>
            </a:extLst>
          </p:cNvPr>
          <p:cNvGrpSpPr/>
          <p:nvPr/>
        </p:nvGrpSpPr>
        <p:grpSpPr>
          <a:xfrm>
            <a:off x="5501820" y="3689723"/>
            <a:ext cx="1906864" cy="1048858"/>
            <a:chOff x="-7826" y="2377422"/>
            <a:chExt cx="1512168" cy="1048858"/>
          </a:xfrm>
          <a:noFill/>
        </p:grpSpPr>
        <p:sp>
          <p:nvSpPr>
            <p:cNvPr id="62" name="Rectangle 61">
              <a:extLst>
                <a:ext uri="{FF2B5EF4-FFF2-40B4-BE49-F238E27FC236}">
                  <a16:creationId xmlns:a16="http://schemas.microsoft.com/office/drawing/2014/main" id="{52A8C551-56FB-440E-A3A6-82DF305003D4}"/>
                </a:ext>
              </a:extLst>
            </p:cNvPr>
            <p:cNvSpPr/>
            <p:nvPr/>
          </p:nvSpPr>
          <p:spPr>
            <a:xfrm>
              <a:off x="-7826" y="2503373"/>
              <a:ext cx="1512168" cy="922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5" name="TextBox 64">
              <a:extLst>
                <a:ext uri="{FF2B5EF4-FFF2-40B4-BE49-F238E27FC236}">
                  <a16:creationId xmlns:a16="http://schemas.microsoft.com/office/drawing/2014/main" id="{0727967B-B7A4-48D9-8976-8EDD4D76653A}"/>
                </a:ext>
              </a:extLst>
            </p:cNvPr>
            <p:cNvSpPr txBox="1"/>
            <p:nvPr/>
          </p:nvSpPr>
          <p:spPr>
            <a:xfrm>
              <a:off x="77405" y="2377422"/>
              <a:ext cx="1402807" cy="646331"/>
            </a:xfrm>
            <a:prstGeom prst="rect">
              <a:avLst/>
            </a:prstGeom>
            <a:grpFill/>
          </p:spPr>
          <p:txBody>
            <a:bodyPr wrap="square" rtlCol="0" anchor="ctr">
              <a:spAutoFit/>
            </a:bodyPr>
            <a:lstStyle/>
            <a:p>
              <a:pPr algn="ctr"/>
              <a:r>
                <a:rPr lang="en-US" altLang="ko-KR" b="1" dirty="0" err="1">
                  <a:solidFill>
                    <a:schemeClr val="tx1">
                      <a:lumMod val="75000"/>
                      <a:lumOff val="25000"/>
                    </a:schemeClr>
                  </a:solidFill>
                  <a:cs typeface="Arial" pitchFamily="34" charset="0"/>
                </a:rPr>
                <a:t>Politiche</a:t>
              </a:r>
              <a:r>
                <a:rPr lang="en-US" altLang="ko-KR" b="1" dirty="0">
                  <a:solidFill>
                    <a:schemeClr val="tx1">
                      <a:lumMod val="75000"/>
                      <a:lumOff val="25000"/>
                    </a:schemeClr>
                  </a:solidFill>
                  <a:cs typeface="Arial" pitchFamily="34" charset="0"/>
                </a:rPr>
                <a:t> di </a:t>
              </a:r>
              <a:r>
                <a:rPr lang="en-US" altLang="ko-KR" b="1" dirty="0" err="1">
                  <a:solidFill>
                    <a:schemeClr val="tx1">
                      <a:lumMod val="75000"/>
                      <a:lumOff val="25000"/>
                    </a:schemeClr>
                  </a:solidFill>
                  <a:cs typeface="Arial" pitchFamily="34" charset="0"/>
                </a:rPr>
                <a:t>sicurezza</a:t>
              </a:r>
              <a:endParaRPr lang="ko-KR" altLang="en-US" b="1" dirty="0">
                <a:solidFill>
                  <a:schemeClr val="tx1">
                    <a:lumMod val="75000"/>
                    <a:lumOff val="25000"/>
                  </a:schemeClr>
                </a:solidFill>
                <a:cs typeface="Arial" pitchFamily="34" charset="0"/>
              </a:endParaRPr>
            </a:p>
          </p:txBody>
        </p:sp>
      </p:grpSp>
      <p:grpSp>
        <p:nvGrpSpPr>
          <p:cNvPr id="66" name="Group 65">
            <a:extLst>
              <a:ext uri="{FF2B5EF4-FFF2-40B4-BE49-F238E27FC236}">
                <a16:creationId xmlns:a16="http://schemas.microsoft.com/office/drawing/2014/main" id="{958B2696-9BA3-4492-BC39-0C189AB17120}"/>
              </a:ext>
            </a:extLst>
          </p:cNvPr>
          <p:cNvGrpSpPr/>
          <p:nvPr/>
        </p:nvGrpSpPr>
        <p:grpSpPr>
          <a:xfrm>
            <a:off x="7132836" y="4204475"/>
            <a:ext cx="1906864" cy="1111128"/>
            <a:chOff x="-7826" y="2315152"/>
            <a:chExt cx="1512168" cy="1111128"/>
          </a:xfrm>
          <a:noFill/>
        </p:grpSpPr>
        <p:sp>
          <p:nvSpPr>
            <p:cNvPr id="67" name="Rectangle 66">
              <a:extLst>
                <a:ext uri="{FF2B5EF4-FFF2-40B4-BE49-F238E27FC236}">
                  <a16:creationId xmlns:a16="http://schemas.microsoft.com/office/drawing/2014/main" id="{8495EE91-E210-48D8-AEB9-E4AD06050AF7}"/>
                </a:ext>
              </a:extLst>
            </p:cNvPr>
            <p:cNvSpPr/>
            <p:nvPr/>
          </p:nvSpPr>
          <p:spPr>
            <a:xfrm>
              <a:off x="-7826" y="2503373"/>
              <a:ext cx="1512168" cy="9229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70" name="TextBox 69">
              <a:extLst>
                <a:ext uri="{FF2B5EF4-FFF2-40B4-BE49-F238E27FC236}">
                  <a16:creationId xmlns:a16="http://schemas.microsoft.com/office/drawing/2014/main" id="{9D1BBCBB-AB84-491A-B743-F9D1766834F0}"/>
                </a:ext>
              </a:extLst>
            </p:cNvPr>
            <p:cNvSpPr txBox="1"/>
            <p:nvPr/>
          </p:nvSpPr>
          <p:spPr>
            <a:xfrm>
              <a:off x="61062" y="2315152"/>
              <a:ext cx="1402807" cy="369332"/>
            </a:xfrm>
            <a:prstGeom prst="rect">
              <a:avLst/>
            </a:prstGeom>
            <a:grpFill/>
          </p:spPr>
          <p:txBody>
            <a:bodyPr wrap="square" rtlCol="0" anchor="ctr">
              <a:spAutoFit/>
            </a:bodyPr>
            <a:lstStyle/>
            <a:p>
              <a:pPr algn="ctr"/>
              <a:r>
                <a:rPr lang="en-US" altLang="ko-KR" b="1" dirty="0">
                  <a:solidFill>
                    <a:schemeClr val="tx1">
                      <a:lumMod val="75000"/>
                      <a:lumOff val="25000"/>
                    </a:schemeClr>
                  </a:solidFill>
                  <a:cs typeface="Arial" pitchFamily="34" charset="0"/>
                </a:rPr>
                <a:t>Captive Portal</a:t>
              </a:r>
              <a:endParaRPr lang="ko-KR" altLang="en-US" b="1" dirty="0">
                <a:solidFill>
                  <a:schemeClr val="tx1">
                    <a:lumMod val="75000"/>
                    <a:lumOff val="25000"/>
                  </a:schemeClr>
                </a:solidFill>
                <a:cs typeface="Arial" pitchFamily="34" charset="0"/>
              </a:endParaRPr>
            </a:p>
          </p:txBody>
        </p:sp>
      </p:grpSp>
      <p:sp>
        <p:nvSpPr>
          <p:cNvPr id="81" name="Block Arc 25">
            <a:extLst>
              <a:ext uri="{FF2B5EF4-FFF2-40B4-BE49-F238E27FC236}">
                <a16:creationId xmlns:a16="http://schemas.microsoft.com/office/drawing/2014/main" id="{AB6B8227-AA1D-4D38-9686-E47E910668CE}"/>
              </a:ext>
            </a:extLst>
          </p:cNvPr>
          <p:cNvSpPr/>
          <p:nvPr/>
        </p:nvSpPr>
        <p:spPr>
          <a:xfrm>
            <a:off x="6255765" y="3053354"/>
            <a:ext cx="385619" cy="484129"/>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2" name="Block Arc 14">
            <a:extLst>
              <a:ext uri="{FF2B5EF4-FFF2-40B4-BE49-F238E27FC236}">
                <a16:creationId xmlns:a16="http://schemas.microsoft.com/office/drawing/2014/main" id="{62211980-F6ED-4FDD-86CB-5A9F2CA258A8}"/>
              </a:ext>
            </a:extLst>
          </p:cNvPr>
          <p:cNvSpPr/>
          <p:nvPr/>
        </p:nvSpPr>
        <p:spPr>
          <a:xfrm rot="16200000">
            <a:off x="7825914" y="3586149"/>
            <a:ext cx="502934" cy="50326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pic>
        <p:nvPicPr>
          <p:cNvPr id="10" name="Picture 9" descr="Obiettivi.xlsx - Excel">
            <a:extLst>
              <a:ext uri="{FF2B5EF4-FFF2-40B4-BE49-F238E27FC236}">
                <a16:creationId xmlns:a16="http://schemas.microsoft.com/office/drawing/2014/main" id="{5950A486-0960-4414-9545-DF40C1999D01}"/>
              </a:ext>
            </a:extLst>
          </p:cNvPr>
          <p:cNvPicPr>
            <a:picLocks noChangeAspect="1"/>
          </p:cNvPicPr>
          <p:nvPr/>
        </p:nvPicPr>
        <p:blipFill rotWithShape="1">
          <a:blip r:embed="rId5">
            <a:extLst>
              <a:ext uri="{28A0092B-C50C-407E-A947-70E740481C1C}">
                <a14:useLocalDpi xmlns:a14="http://schemas.microsoft.com/office/drawing/2010/main" val="0"/>
              </a:ext>
            </a:extLst>
          </a:blip>
          <a:srcRect l="9499" t="29767" r="41066" b="17615"/>
          <a:stretch/>
        </p:blipFill>
        <p:spPr>
          <a:xfrm>
            <a:off x="144615" y="1327826"/>
            <a:ext cx="5557729" cy="3257217"/>
          </a:xfrm>
          <a:prstGeom prst="rect">
            <a:avLst/>
          </a:prstGeom>
        </p:spPr>
      </p:pic>
    </p:spTree>
    <p:extLst>
      <p:ext uri="{BB962C8B-B14F-4D97-AF65-F5344CB8AC3E}">
        <p14:creationId xmlns:p14="http://schemas.microsoft.com/office/powerpoint/2010/main" val="446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85378"/>
            <a:ext cx="7200800" cy="830188"/>
          </a:xfrm>
        </p:spPr>
        <p:txBody>
          <a:bodyPr/>
          <a:lstStyle/>
          <a:p>
            <a:r>
              <a:rPr lang="en-US" altLang="ko-KR" dirty="0" err="1"/>
              <a:t>Risultati</a:t>
            </a:r>
            <a:r>
              <a:rPr lang="en-US" altLang="ko-KR" dirty="0"/>
              <a:t> </a:t>
            </a:r>
            <a:r>
              <a:rPr lang="en-US" altLang="ko-KR" dirty="0" err="1"/>
              <a:t>personali</a:t>
            </a:r>
            <a:endParaRPr lang="ko-KR" altLang="en-US" dirty="0"/>
          </a:p>
        </p:txBody>
      </p:sp>
      <p:sp>
        <p:nvSpPr>
          <p:cNvPr id="8" name="Rectangle 7">
            <a:extLst>
              <a:ext uri="{FF2B5EF4-FFF2-40B4-BE49-F238E27FC236}">
                <a16:creationId xmlns:a16="http://schemas.microsoft.com/office/drawing/2014/main" id="{D0CB6D85-E36D-4E72-9184-15954B64777E}"/>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F0C635-9994-493C-9AE6-95263E0F65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F19CC313-F162-435D-A751-244B66D88429}"/>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6CD43F-5686-4E73-8685-A059917139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3562222"/>
            <a:ext cx="1138480" cy="1138480"/>
          </a:xfrm>
          <a:prstGeom prst="rect">
            <a:avLst/>
          </a:prstGeom>
        </p:spPr>
      </p:pic>
      <p:pic>
        <p:nvPicPr>
          <p:cNvPr id="9" name="Picture 8">
            <a:extLst>
              <a:ext uri="{FF2B5EF4-FFF2-40B4-BE49-F238E27FC236}">
                <a16:creationId xmlns:a16="http://schemas.microsoft.com/office/drawing/2014/main" id="{70C2658B-2AB7-4C6C-B144-022F9994FC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2299" y="2199713"/>
            <a:ext cx="856706" cy="881319"/>
          </a:xfrm>
          <a:prstGeom prst="rect">
            <a:avLst/>
          </a:prstGeom>
        </p:spPr>
      </p:pic>
      <p:pic>
        <p:nvPicPr>
          <p:cNvPr id="11" name="Picture 10">
            <a:extLst>
              <a:ext uri="{FF2B5EF4-FFF2-40B4-BE49-F238E27FC236}">
                <a16:creationId xmlns:a16="http://schemas.microsoft.com/office/drawing/2014/main" id="{CF8A7182-446F-4A2C-91B2-2E1E23AF1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1922" y="2619313"/>
            <a:ext cx="3136763" cy="609429"/>
          </a:xfrm>
          <a:prstGeom prst="rect">
            <a:avLst/>
          </a:prstGeom>
        </p:spPr>
      </p:pic>
      <p:pic>
        <p:nvPicPr>
          <p:cNvPr id="13" name="Picture 12">
            <a:extLst>
              <a:ext uri="{FF2B5EF4-FFF2-40B4-BE49-F238E27FC236}">
                <a16:creationId xmlns:a16="http://schemas.microsoft.com/office/drawing/2014/main" id="{67D408DA-8012-459E-AC93-F63794CBE2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308" y="3681938"/>
            <a:ext cx="1944892" cy="972446"/>
          </a:xfrm>
          <a:prstGeom prst="rect">
            <a:avLst/>
          </a:prstGeom>
        </p:spPr>
      </p:pic>
      <p:pic>
        <p:nvPicPr>
          <p:cNvPr id="15" name="Picture 14">
            <a:extLst>
              <a:ext uri="{FF2B5EF4-FFF2-40B4-BE49-F238E27FC236}">
                <a16:creationId xmlns:a16="http://schemas.microsoft.com/office/drawing/2014/main" id="{05A65DDD-9AA2-4AFF-A661-E82CFB30D7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6654" y="3597495"/>
            <a:ext cx="2480216" cy="1487786"/>
          </a:xfrm>
          <a:prstGeom prst="rect">
            <a:avLst/>
          </a:prstGeom>
        </p:spPr>
      </p:pic>
      <p:pic>
        <p:nvPicPr>
          <p:cNvPr id="17" name="Picture 16">
            <a:extLst>
              <a:ext uri="{FF2B5EF4-FFF2-40B4-BE49-F238E27FC236}">
                <a16:creationId xmlns:a16="http://schemas.microsoft.com/office/drawing/2014/main" id="{3669318E-FB4C-4F5E-A863-AAE4FEBD04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638" y="2663563"/>
            <a:ext cx="2593113" cy="875176"/>
          </a:xfrm>
          <a:prstGeom prst="rect">
            <a:avLst/>
          </a:prstGeom>
        </p:spPr>
      </p:pic>
      <p:pic>
        <p:nvPicPr>
          <p:cNvPr id="19" name="Picture 18">
            <a:extLst>
              <a:ext uri="{FF2B5EF4-FFF2-40B4-BE49-F238E27FC236}">
                <a16:creationId xmlns:a16="http://schemas.microsoft.com/office/drawing/2014/main" id="{FF47D59A-8024-4DD0-9049-EF53A2F2C0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5355" y="927709"/>
            <a:ext cx="2069094" cy="1379396"/>
          </a:xfrm>
          <a:prstGeom prst="rect">
            <a:avLst/>
          </a:prstGeom>
        </p:spPr>
      </p:pic>
      <p:pic>
        <p:nvPicPr>
          <p:cNvPr id="21" name="Picture 20">
            <a:extLst>
              <a:ext uri="{FF2B5EF4-FFF2-40B4-BE49-F238E27FC236}">
                <a16:creationId xmlns:a16="http://schemas.microsoft.com/office/drawing/2014/main" id="{F11C458E-C788-4770-B2F9-710786CC53A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15949" y="2850548"/>
            <a:ext cx="1440160" cy="526626"/>
          </a:xfrm>
          <a:prstGeom prst="rect">
            <a:avLst/>
          </a:prstGeom>
        </p:spPr>
      </p:pic>
      <p:pic>
        <p:nvPicPr>
          <p:cNvPr id="23" name="Picture 22">
            <a:extLst>
              <a:ext uri="{FF2B5EF4-FFF2-40B4-BE49-F238E27FC236}">
                <a16:creationId xmlns:a16="http://schemas.microsoft.com/office/drawing/2014/main" id="{CA5E9DCA-0B3C-4D62-803A-9E07318CDF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013" y="1193955"/>
            <a:ext cx="2743796" cy="1012156"/>
          </a:xfrm>
          <a:prstGeom prst="rect">
            <a:avLst/>
          </a:prstGeom>
        </p:spPr>
      </p:pic>
      <p:pic>
        <p:nvPicPr>
          <p:cNvPr id="25" name="Picture 24">
            <a:extLst>
              <a:ext uri="{FF2B5EF4-FFF2-40B4-BE49-F238E27FC236}">
                <a16:creationId xmlns:a16="http://schemas.microsoft.com/office/drawing/2014/main" id="{89D28E3E-537C-42CB-BAB9-D3F1369ED7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02443" y="3757348"/>
            <a:ext cx="1215662" cy="1215662"/>
          </a:xfrm>
          <a:prstGeom prst="rect">
            <a:avLst/>
          </a:prstGeom>
        </p:spPr>
      </p:pic>
      <p:pic>
        <p:nvPicPr>
          <p:cNvPr id="27" name="Picture 26">
            <a:extLst>
              <a:ext uri="{FF2B5EF4-FFF2-40B4-BE49-F238E27FC236}">
                <a16:creationId xmlns:a16="http://schemas.microsoft.com/office/drawing/2014/main" id="{05AA048B-67E3-45B6-911B-7ADC7FDC3F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15952" y="1182775"/>
            <a:ext cx="1940157" cy="745925"/>
          </a:xfrm>
          <a:prstGeom prst="rect">
            <a:avLst/>
          </a:prstGeom>
        </p:spPr>
      </p:pic>
      <p:pic>
        <p:nvPicPr>
          <p:cNvPr id="29" name="Picture 28">
            <a:extLst>
              <a:ext uri="{FF2B5EF4-FFF2-40B4-BE49-F238E27FC236}">
                <a16:creationId xmlns:a16="http://schemas.microsoft.com/office/drawing/2014/main" id="{440F5291-B8FE-4374-A804-FDF352736B8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85188" y="1287447"/>
            <a:ext cx="918664" cy="918664"/>
          </a:xfrm>
          <a:prstGeom prst="rect">
            <a:avLst/>
          </a:prstGeom>
        </p:spPr>
      </p:pic>
      <p:sp>
        <p:nvSpPr>
          <p:cNvPr id="30" name="Rectangle 29">
            <a:extLst>
              <a:ext uri="{FF2B5EF4-FFF2-40B4-BE49-F238E27FC236}">
                <a16:creationId xmlns:a16="http://schemas.microsoft.com/office/drawing/2014/main" id="{2A555E03-DB23-4F70-8FD7-79DABD23A5C3}"/>
              </a:ext>
            </a:extLst>
          </p:cNvPr>
          <p:cNvSpPr/>
          <p:nvPr/>
        </p:nvSpPr>
        <p:spPr>
          <a:xfrm>
            <a:off x="5959590" y="1896282"/>
            <a:ext cx="1915909"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LLDP</a:t>
            </a:r>
          </a:p>
        </p:txBody>
      </p:sp>
      <p:sp>
        <p:nvSpPr>
          <p:cNvPr id="31" name="Rectangle 30">
            <a:extLst>
              <a:ext uri="{FF2B5EF4-FFF2-40B4-BE49-F238E27FC236}">
                <a16:creationId xmlns:a16="http://schemas.microsoft.com/office/drawing/2014/main" id="{83C2623A-D9A0-4B33-8D9B-4A982F4B51A8}"/>
              </a:ext>
            </a:extLst>
          </p:cNvPr>
          <p:cNvSpPr/>
          <p:nvPr/>
        </p:nvSpPr>
        <p:spPr>
          <a:xfrm>
            <a:off x="1043608" y="4399607"/>
            <a:ext cx="1915909"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SSL</a:t>
            </a:r>
          </a:p>
        </p:txBody>
      </p:sp>
    </p:spTree>
    <p:extLst>
      <p:ext uri="{BB962C8B-B14F-4D97-AF65-F5344CB8AC3E}">
        <p14:creationId xmlns:p14="http://schemas.microsoft.com/office/powerpoint/2010/main" val="308643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900"/>
                                        <p:tgtEl>
                                          <p:spTgt spid="23"/>
                                        </p:tgtEl>
                                      </p:cBhvr>
                                    </p:animEffect>
                                  </p:childTnLst>
                                </p:cTn>
                              </p:par>
                              <p:par>
                                <p:cTn id="11" presetID="10" presetClass="entr" presetSubtype="0" fill="hold" nodeType="withEffect">
                                  <p:stCondLst>
                                    <p:cond delay="6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9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childTnLst>
                                </p:cTn>
                              </p:par>
                              <p:par>
                                <p:cTn id="17" presetID="10" presetClass="entr" presetSubtype="0" fill="hold" nodeType="withEffect">
                                  <p:stCondLst>
                                    <p:cond delay="2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900"/>
                                        <p:tgtEl>
                                          <p:spTgt spid="19"/>
                                        </p:tgtEl>
                                      </p:cBhvr>
                                    </p:animEffect>
                                  </p:childTnLst>
                                </p:cTn>
                              </p:par>
                              <p:par>
                                <p:cTn id="20" presetID="10" presetClass="entr" presetSubtype="0" fill="hold" nodeType="withEffect">
                                  <p:stCondLst>
                                    <p:cond delay="6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9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900"/>
                                        <p:tgtEl>
                                          <p:spTgt spid="30"/>
                                        </p:tgtEl>
                                      </p:cBhvr>
                                    </p:animEffect>
                                  </p:childTnLst>
                                </p:cTn>
                              </p:par>
                              <p:par>
                                <p:cTn id="26" presetID="10" presetClass="entr" presetSubtype="0" fill="hold" nodeType="withEffect">
                                  <p:stCondLst>
                                    <p:cond delay="4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900"/>
                                        <p:tgtEl>
                                          <p:spTgt spid="15"/>
                                        </p:tgtEl>
                                      </p:cBhvr>
                                    </p:animEffect>
                                  </p:childTnLst>
                                </p:cTn>
                              </p:par>
                              <p:par>
                                <p:cTn id="32" presetID="10" presetClass="entr" presetSubtype="0" fill="hold" nodeType="withEffect">
                                  <p:stCondLst>
                                    <p:cond delay="2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900"/>
                                        <p:tgtEl>
                                          <p:spTgt spid="11"/>
                                        </p:tgtEl>
                                      </p:cBhvr>
                                    </p:animEffect>
                                  </p:childTnLst>
                                </p:cTn>
                              </p:par>
                              <p:par>
                                <p:cTn id="38" presetID="10" presetClass="entr" presetSubtype="0"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900"/>
                                        <p:tgtEl>
                                          <p:spTgt spid="2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800"/>
                                        <p:tgtEl>
                                          <p:spTgt spid="31"/>
                                        </p:tgtEl>
                                      </p:cBhvr>
                                    </p:animEffect>
                                  </p:childTnLst>
                                </p:cTn>
                              </p:par>
                              <p:par>
                                <p:cTn id="44" presetID="10" presetClass="entr" presetSubtype="0" fill="hold" nodeType="withEffect">
                                  <p:stCondLst>
                                    <p:cond delay="1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9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34523-0CE3-4622-B3B5-D3B5B37DE4F7}"/>
              </a:ext>
            </a:extLst>
          </p:cNvPr>
          <p:cNvSpPr/>
          <p:nvPr/>
        </p:nvSpPr>
        <p:spPr>
          <a:xfrm>
            <a:off x="2483768" y="1131590"/>
            <a:ext cx="6660232" cy="2880320"/>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4F7152D3-44B0-4D66-B9D1-47CC66FAEED9}"/>
              </a:ext>
            </a:extLst>
          </p:cNvPr>
          <p:cNvSpPr>
            <a:spLocks noGrp="1"/>
          </p:cNvSpPr>
          <p:nvPr>
            <p:ph type="body" sz="quarter" idx="10"/>
          </p:nvPr>
        </p:nvSpPr>
        <p:spPr>
          <a:xfrm>
            <a:off x="2843808" y="1347614"/>
            <a:ext cx="5616624" cy="1368152"/>
          </a:xfrm>
        </p:spPr>
        <p:txBody>
          <a:bodyPr/>
          <a:lstStyle/>
          <a:p>
            <a:r>
              <a:rPr lang="it-IT" altLang="ko-KR" sz="4000" b="1" dirty="0">
                <a:solidFill>
                  <a:schemeClr val="bg1"/>
                </a:solidFill>
                <a:ea typeface="맑은 고딕" pitchFamily="50" charset="-127"/>
              </a:rPr>
              <a:t>Grazie per l’attenzione</a:t>
            </a:r>
            <a:endParaRPr lang="en-US" altLang="ko-KR" sz="4000" b="1" dirty="0">
              <a:solidFill>
                <a:schemeClr val="bg1"/>
              </a:solidFill>
            </a:endParaRPr>
          </a:p>
        </p:txBody>
      </p:sp>
    </p:spTree>
    <p:extLst>
      <p:ext uri="{BB962C8B-B14F-4D97-AF65-F5344CB8AC3E}">
        <p14:creationId xmlns:p14="http://schemas.microsoft.com/office/powerpoint/2010/main" val="24421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1C21A6-3BE1-47F2-B765-73287CFB68BF}"/>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9325DA-AFC9-4268-B833-4DD8C2C521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A38421D7-D551-47D3-A8BA-66774142CC8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1">
            <a:extLst>
              <a:ext uri="{FF2B5EF4-FFF2-40B4-BE49-F238E27FC236}">
                <a16:creationId xmlns:a16="http://schemas.microsoft.com/office/drawing/2014/main" id="{E35C532E-DC6D-4545-9BD8-93A07B5C5D0A}"/>
              </a:ext>
            </a:extLst>
          </p:cNvPr>
          <p:cNvSpPr>
            <a:spLocks noGrp="1"/>
          </p:cNvSpPr>
          <p:nvPr>
            <p:ph type="body" sz="quarter" idx="10"/>
          </p:nvPr>
        </p:nvSpPr>
        <p:spPr>
          <a:xfrm>
            <a:off x="323528" y="85378"/>
            <a:ext cx="7200800" cy="830188"/>
          </a:xfrm>
        </p:spPr>
        <p:txBody>
          <a:bodyPr/>
          <a:lstStyle/>
          <a:p>
            <a:r>
              <a:rPr lang="en-US" altLang="ko-KR" dirty="0" err="1"/>
              <a:t>Sicurezza</a:t>
            </a:r>
            <a:r>
              <a:rPr lang="en-US" altLang="ko-KR" dirty="0"/>
              <a:t> </a:t>
            </a:r>
            <a:r>
              <a:rPr lang="en-US" altLang="ko-KR" dirty="0" err="1"/>
              <a:t>fisica</a:t>
            </a:r>
            <a:r>
              <a:rPr lang="en-US" altLang="ko-KR" dirty="0"/>
              <a:t>?</a:t>
            </a:r>
            <a:endParaRPr lang="ko-KR" altLang="en-US" dirty="0"/>
          </a:p>
        </p:txBody>
      </p:sp>
      <p:pic>
        <p:nvPicPr>
          <p:cNvPr id="6" name="Picture 5">
            <a:extLst>
              <a:ext uri="{FF2B5EF4-FFF2-40B4-BE49-F238E27FC236}">
                <a16:creationId xmlns:a16="http://schemas.microsoft.com/office/drawing/2014/main" id="{E47F4DD6-CAD2-41BD-AAED-B07037A79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25" y="1472204"/>
            <a:ext cx="4453114" cy="2596501"/>
          </a:xfrm>
          <a:prstGeom prst="rect">
            <a:avLst/>
          </a:prstGeom>
          <a:ln w="9525">
            <a:solidFill>
              <a:schemeClr val="tx1"/>
            </a:solidFill>
          </a:ln>
          <a:effectLst>
            <a:outerShdw blurRad="50800" dist="38100" dir="2700000" algn="tl" rotWithShape="0">
              <a:prstClr val="black">
                <a:alpha val="42000"/>
              </a:prstClr>
            </a:outerShdw>
          </a:effectLst>
        </p:spPr>
      </p:pic>
      <p:pic>
        <p:nvPicPr>
          <p:cNvPr id="19" name="Picture 18">
            <a:extLst>
              <a:ext uri="{FF2B5EF4-FFF2-40B4-BE49-F238E27FC236}">
                <a16:creationId xmlns:a16="http://schemas.microsoft.com/office/drawing/2014/main" id="{4BE1017D-A996-4EB0-AE85-D8CB368A0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1491630"/>
            <a:ext cx="4056008" cy="2596501"/>
          </a:xfrm>
          <a:prstGeom prst="rect">
            <a:avLst/>
          </a:prstGeom>
          <a:ln w="9525">
            <a:solidFill>
              <a:schemeClr val="tx1"/>
            </a:solidFill>
          </a:ln>
          <a:effectLst>
            <a:outerShdw blurRad="50800" dist="38100" dir="2700000" algn="tl" rotWithShape="0">
              <a:prstClr val="black">
                <a:alpha val="42000"/>
              </a:prstClr>
            </a:outerShdw>
          </a:effectLst>
        </p:spPr>
      </p:pic>
    </p:spTree>
    <p:extLst>
      <p:ext uri="{BB962C8B-B14F-4D97-AF65-F5344CB8AC3E}">
        <p14:creationId xmlns:p14="http://schemas.microsoft.com/office/powerpoint/2010/main" val="254223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8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3356205-8F1C-4FD8-BA49-75BEE8F9734C}"/>
              </a:ext>
            </a:extLst>
          </p:cNvPr>
          <p:cNvSpPr/>
          <p:nvPr/>
        </p:nvSpPr>
        <p:spPr>
          <a:xfrm>
            <a:off x="4620519" y="1981304"/>
            <a:ext cx="1152128" cy="1152128"/>
          </a:xfrm>
          <a:prstGeom prst="ellipse">
            <a:avLst/>
          </a:prstGeom>
          <a:solidFill>
            <a:srgbClr val="DC247C"/>
          </a:solidFill>
          <a:ln>
            <a:solidFill>
              <a:srgbClr val="DC2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it-IT" altLang="ko-KR" dirty="0"/>
              <a:t>Progetto di stage</a:t>
            </a:r>
            <a:endParaRPr lang="ko-KR" altLang="en-US" dirty="0"/>
          </a:p>
        </p:txBody>
      </p:sp>
      <p:sp>
        <p:nvSpPr>
          <p:cNvPr id="3" name="Text Placeholder 2"/>
          <p:cNvSpPr>
            <a:spLocks noGrp="1"/>
          </p:cNvSpPr>
          <p:nvPr>
            <p:ph type="body" sz="quarter" idx="11"/>
          </p:nvPr>
        </p:nvSpPr>
        <p:spPr/>
        <p:txBody>
          <a:bodyPr/>
          <a:lstStyle/>
          <a:p>
            <a:pPr lvl="0"/>
            <a:r>
              <a:rPr lang="en-US" altLang="ko-KR" dirty="0" err="1"/>
              <a:t>Azienda</a:t>
            </a:r>
            <a:r>
              <a:rPr lang="en-US" altLang="ko-KR" dirty="0"/>
              <a:t> </a:t>
            </a:r>
            <a:r>
              <a:rPr lang="en-US" altLang="ko-KR" dirty="0" err="1"/>
              <a:t>ospitante</a:t>
            </a:r>
            <a:r>
              <a:rPr lang="en-US" altLang="ko-KR" dirty="0"/>
              <a:t> e Piano di stage</a:t>
            </a:r>
          </a:p>
        </p:txBody>
      </p:sp>
      <p:sp>
        <p:nvSpPr>
          <p:cNvPr id="12" name="Right Triangle 17">
            <a:extLst>
              <a:ext uri="{FF2B5EF4-FFF2-40B4-BE49-F238E27FC236}">
                <a16:creationId xmlns:a16="http://schemas.microsoft.com/office/drawing/2014/main" id="{E4D97AB4-F0D4-43E4-AE81-AE7707868B69}"/>
              </a:ext>
            </a:extLst>
          </p:cNvPr>
          <p:cNvSpPr/>
          <p:nvPr/>
        </p:nvSpPr>
        <p:spPr>
          <a:xfrm>
            <a:off x="4944554" y="2173611"/>
            <a:ext cx="537747" cy="761608"/>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14"/>
          <p:cNvSpPr/>
          <p:nvPr/>
        </p:nvSpPr>
        <p:spPr>
          <a:xfrm>
            <a:off x="1763688" y="2283718"/>
            <a:ext cx="733693" cy="925861"/>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9" name="Group 8"/>
          <p:cNvGrpSpPr/>
          <p:nvPr/>
        </p:nvGrpSpPr>
        <p:grpSpPr>
          <a:xfrm>
            <a:off x="1656138" y="1438354"/>
            <a:ext cx="2586354" cy="884993"/>
            <a:chOff x="720000" y="1114639"/>
            <a:chExt cx="3059912" cy="884993"/>
          </a:xfrm>
        </p:grpSpPr>
        <p:sp>
          <p:nvSpPr>
            <p:cNvPr id="10" name="TextBox 9"/>
            <p:cNvSpPr txBox="1"/>
            <p:nvPr/>
          </p:nvSpPr>
          <p:spPr>
            <a:xfrm>
              <a:off x="720000" y="1353301"/>
              <a:ext cx="3059911"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Gestione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della</a:t>
              </a:r>
              <a:r>
                <a:rPr lang="en-US" altLang="ko-KR" sz="1200" dirty="0">
                  <a:solidFill>
                    <a:schemeClr val="tx1">
                      <a:lumMod val="75000"/>
                      <a:lumOff val="25000"/>
                    </a:schemeClr>
                  </a:solidFill>
                  <a:cs typeface="Arial" pitchFamily="34" charset="0"/>
                </a:rPr>
                <a:t> rete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S</a:t>
              </a:r>
              <a:r>
                <a:rPr lang="en-US" altLang="ko-KR" sz="1200" dirty="0" err="1">
                  <a:solidFill>
                    <a:schemeClr val="tx1">
                      <a:lumMod val="75000"/>
                      <a:lumOff val="25000"/>
                    </a:schemeClr>
                  </a:solidFill>
                  <a:cs typeface="Arial" pitchFamily="34" charset="0"/>
                </a:rPr>
                <a:t>icurezza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perimetrale</a:t>
              </a: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dirty="0" err="1">
                  <a:solidFill>
                    <a:schemeClr val="tx1">
                      <a:lumMod val="75000"/>
                      <a:lumOff val="25000"/>
                    </a:schemeClr>
                  </a:solidFill>
                  <a:cs typeface="Arial" pitchFamily="34" charset="0"/>
                </a:rPr>
                <a:t>Intrusion</a:t>
              </a:r>
              <a:r>
                <a:rPr lang="it-IT" altLang="ko-KR" sz="1200" dirty="0">
                  <a:solidFill>
                    <a:schemeClr val="tx1">
                      <a:lumMod val="75000"/>
                      <a:lumOff val="25000"/>
                    </a:schemeClr>
                  </a:solidFill>
                  <a:cs typeface="Arial" pitchFamily="34" charset="0"/>
                </a:rPr>
                <a:t> </a:t>
              </a:r>
              <a:r>
                <a:rPr lang="it-IT" altLang="ko-KR" sz="1200" dirty="0" err="1">
                  <a:solidFill>
                    <a:schemeClr val="tx1">
                      <a:lumMod val="75000"/>
                      <a:lumOff val="25000"/>
                    </a:schemeClr>
                  </a:solidFill>
                  <a:cs typeface="Arial" pitchFamily="34" charset="0"/>
                </a:rPr>
                <a:t>detection</a:t>
              </a:r>
              <a:endParaRPr lang="ko-KR" altLang="en-US" sz="1200" dirty="0">
                <a:solidFill>
                  <a:schemeClr val="tx1">
                    <a:lumMod val="75000"/>
                    <a:lumOff val="25000"/>
                  </a:schemeClr>
                </a:solidFill>
                <a:cs typeface="Arial" pitchFamily="34" charset="0"/>
              </a:endParaRPr>
            </a:p>
          </p:txBody>
        </p:sp>
        <p:sp>
          <p:nvSpPr>
            <p:cNvPr id="11" name="TextBox 10"/>
            <p:cNvSpPr txBox="1"/>
            <p:nvPr/>
          </p:nvSpPr>
          <p:spPr>
            <a:xfrm>
              <a:off x="720001" y="1114639"/>
              <a:ext cx="3059911" cy="584775"/>
            </a:xfrm>
            <a:prstGeom prst="rect">
              <a:avLst/>
            </a:prstGeom>
            <a:noFill/>
          </p:spPr>
          <p:txBody>
            <a:bodyPr wrap="square" rtlCol="0">
              <a:spAutoFit/>
            </a:bodyPr>
            <a:lstStyle/>
            <a:p>
              <a:r>
                <a:rPr lang="en-US" sz="1600" b="1" dirty="0"/>
                <a:t>Networking &amp; Security</a:t>
              </a:r>
            </a:p>
          </p:txBody>
        </p:sp>
      </p:grpSp>
      <p:grpSp>
        <p:nvGrpSpPr>
          <p:cNvPr id="12" name="Group 11"/>
          <p:cNvGrpSpPr/>
          <p:nvPr/>
        </p:nvGrpSpPr>
        <p:grpSpPr>
          <a:xfrm>
            <a:off x="2165090" y="3681809"/>
            <a:ext cx="2334900" cy="1100621"/>
            <a:chOff x="706722" y="2431958"/>
            <a:chExt cx="3073189" cy="1100621"/>
          </a:xfrm>
        </p:grpSpPr>
        <p:sp>
          <p:nvSpPr>
            <p:cNvPr id="13" name="TextBox 12"/>
            <p:cNvSpPr txBox="1"/>
            <p:nvPr/>
          </p:nvSpPr>
          <p:spPr>
            <a:xfrm>
              <a:off x="706722" y="2701582"/>
              <a:ext cx="3059910" cy="830997"/>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Contenuti multimediali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Live Streaming</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Verifica identità </a:t>
              </a:r>
              <a:r>
                <a:rPr lang="it-IT" altLang="ko-KR" sz="1200" dirty="0" err="1">
                  <a:solidFill>
                    <a:schemeClr val="tx1">
                      <a:lumMod val="75000"/>
                      <a:lumOff val="25000"/>
                    </a:schemeClr>
                  </a:solidFill>
                  <a:cs typeface="Arial" pitchFamily="34" charset="0"/>
                </a:rPr>
                <a:t>usufruitore</a:t>
              </a:r>
              <a:endParaRPr lang="it-IT"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14" name="TextBox 13"/>
            <p:cNvSpPr txBox="1"/>
            <p:nvPr/>
          </p:nvSpPr>
          <p:spPr>
            <a:xfrm>
              <a:off x="720001" y="2431958"/>
              <a:ext cx="3059910" cy="338554"/>
            </a:xfrm>
            <a:prstGeom prst="rect">
              <a:avLst/>
            </a:prstGeom>
            <a:noFill/>
          </p:spPr>
          <p:txBody>
            <a:bodyPr wrap="square" rtlCol="0">
              <a:spAutoFit/>
            </a:bodyPr>
            <a:lstStyle/>
            <a:p>
              <a:r>
                <a:rPr lang="en-US" sz="1600" b="1" dirty="0"/>
                <a:t>eLearning</a:t>
              </a:r>
            </a:p>
          </p:txBody>
        </p:sp>
      </p:grpSp>
      <p:grpSp>
        <p:nvGrpSpPr>
          <p:cNvPr id="15" name="Group 14"/>
          <p:cNvGrpSpPr/>
          <p:nvPr/>
        </p:nvGrpSpPr>
        <p:grpSpPr>
          <a:xfrm>
            <a:off x="1913635" y="2535611"/>
            <a:ext cx="2586354" cy="944830"/>
            <a:chOff x="719999" y="2431958"/>
            <a:chExt cx="3184163" cy="944830"/>
          </a:xfrm>
        </p:grpSpPr>
        <p:sp>
          <p:nvSpPr>
            <p:cNvPr id="16" name="TextBox 15"/>
            <p:cNvSpPr txBox="1"/>
            <p:nvPr/>
          </p:nvSpPr>
          <p:spPr>
            <a:xfrm>
              <a:off x="719999" y="2730457"/>
              <a:ext cx="3184163" cy="646331"/>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Digitalizzazione dei documenti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Firma digitale</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720001" y="2431958"/>
              <a:ext cx="3059911" cy="338554"/>
            </a:xfrm>
            <a:prstGeom prst="rect">
              <a:avLst/>
            </a:prstGeom>
            <a:noFill/>
          </p:spPr>
          <p:txBody>
            <a:bodyPr wrap="square" rtlCol="0">
              <a:spAutoFit/>
            </a:bodyPr>
            <a:lstStyle/>
            <a:p>
              <a:r>
                <a:rPr lang="en-US" sz="1600" b="1" dirty="0"/>
                <a:t>Digital Transformation</a:t>
              </a:r>
            </a:p>
          </p:txBody>
        </p:sp>
      </p:grpSp>
      <p:sp>
        <p:nvSpPr>
          <p:cNvPr id="18" name="Oval 17"/>
          <p:cNvSpPr/>
          <p:nvPr/>
        </p:nvSpPr>
        <p:spPr>
          <a:xfrm>
            <a:off x="848087" y="1459543"/>
            <a:ext cx="724193" cy="72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0" name="Oval 19"/>
          <p:cNvSpPr/>
          <p:nvPr/>
        </p:nvSpPr>
        <p:spPr>
          <a:xfrm>
            <a:off x="1105586" y="2559322"/>
            <a:ext cx="724193" cy="724193"/>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2" name="Oval 21"/>
          <p:cNvSpPr/>
          <p:nvPr/>
        </p:nvSpPr>
        <p:spPr>
          <a:xfrm>
            <a:off x="1367128" y="3708043"/>
            <a:ext cx="724193" cy="7241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3" name="Parallelogram 15"/>
          <p:cNvSpPr/>
          <p:nvPr/>
        </p:nvSpPr>
        <p:spPr>
          <a:xfrm rot="16200000">
            <a:off x="1481157" y="3781812"/>
            <a:ext cx="496134" cy="576653"/>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24" name="Group 23"/>
          <p:cNvGrpSpPr/>
          <p:nvPr/>
        </p:nvGrpSpPr>
        <p:grpSpPr>
          <a:xfrm>
            <a:off x="5334892" y="1450782"/>
            <a:ext cx="2267787" cy="745382"/>
            <a:chOff x="720001" y="1114639"/>
            <a:chExt cx="3059911" cy="745382"/>
          </a:xfrm>
        </p:grpSpPr>
        <p:sp>
          <p:nvSpPr>
            <p:cNvPr id="25" name="TextBox 24"/>
            <p:cNvSpPr txBox="1"/>
            <p:nvPr/>
          </p:nvSpPr>
          <p:spPr>
            <a:xfrm>
              <a:off x="720001" y="1398356"/>
              <a:ext cx="3059911" cy="461665"/>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Integrazione di sistemi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Integrazione di funzionalità</a:t>
              </a:r>
              <a:endParaRPr lang="ko-KR" altLang="en-US" sz="1200" dirty="0">
                <a:solidFill>
                  <a:schemeClr val="tx1">
                    <a:lumMod val="75000"/>
                    <a:lumOff val="25000"/>
                  </a:schemeClr>
                </a:solidFill>
                <a:cs typeface="Arial" pitchFamily="34" charset="0"/>
              </a:endParaRPr>
            </a:p>
          </p:txBody>
        </p:sp>
        <p:sp>
          <p:nvSpPr>
            <p:cNvPr id="26" name="TextBox 25"/>
            <p:cNvSpPr txBox="1"/>
            <p:nvPr/>
          </p:nvSpPr>
          <p:spPr>
            <a:xfrm>
              <a:off x="720001" y="1114639"/>
              <a:ext cx="3059911" cy="338554"/>
            </a:xfrm>
            <a:prstGeom prst="rect">
              <a:avLst/>
            </a:prstGeom>
            <a:noFill/>
          </p:spPr>
          <p:txBody>
            <a:bodyPr wrap="square" rtlCol="0">
              <a:spAutoFit/>
            </a:bodyPr>
            <a:lstStyle/>
            <a:p>
              <a:r>
                <a:rPr lang="en-US" sz="1600" b="1" dirty="0"/>
                <a:t>System Integrator</a:t>
              </a:r>
            </a:p>
          </p:txBody>
        </p:sp>
      </p:grpSp>
      <p:grpSp>
        <p:nvGrpSpPr>
          <p:cNvPr id="27" name="Group 26"/>
          <p:cNvGrpSpPr/>
          <p:nvPr/>
        </p:nvGrpSpPr>
        <p:grpSpPr>
          <a:xfrm>
            <a:off x="5508886" y="2509377"/>
            <a:ext cx="2606499" cy="750427"/>
            <a:chOff x="720001" y="2431958"/>
            <a:chExt cx="3059911" cy="750427"/>
          </a:xfrm>
        </p:grpSpPr>
        <p:sp>
          <p:nvSpPr>
            <p:cNvPr id="28" name="TextBox 27"/>
            <p:cNvSpPr txBox="1"/>
            <p:nvPr/>
          </p:nvSpPr>
          <p:spPr>
            <a:xfrm>
              <a:off x="720001" y="2720720"/>
              <a:ext cx="3059911" cy="461665"/>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B</a:t>
              </a:r>
              <a:r>
                <a:rPr lang="en-US" altLang="ko-KR" sz="1200" dirty="0" err="1">
                  <a:solidFill>
                    <a:schemeClr val="tx1">
                      <a:lumMod val="75000"/>
                      <a:lumOff val="25000"/>
                    </a:schemeClr>
                  </a:solidFill>
                  <a:cs typeface="Arial" pitchFamily="34" charset="0"/>
                </a:rPr>
                <a:t>usiness</a:t>
              </a:r>
              <a:r>
                <a:rPr lang="en-US" altLang="ko-KR" sz="1200" dirty="0">
                  <a:solidFill>
                    <a:schemeClr val="tx1">
                      <a:lumMod val="75000"/>
                      <a:lumOff val="25000"/>
                    </a:schemeClr>
                  </a:solidFill>
                  <a:cs typeface="Arial" pitchFamily="34" charset="0"/>
                </a:rPr>
                <a:t> Intelligence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E</a:t>
              </a:r>
              <a:r>
                <a:rPr lang="en-US" altLang="ko-KR" sz="1200" dirty="0" err="1">
                  <a:solidFill>
                    <a:schemeClr val="tx1">
                      <a:lumMod val="75000"/>
                      <a:lumOff val="25000"/>
                    </a:schemeClr>
                  </a:solidFill>
                  <a:cs typeface="Arial" pitchFamily="34" charset="0"/>
                </a:rPr>
                <a:t>nterprise</a:t>
              </a:r>
              <a:r>
                <a:rPr lang="en-US" altLang="ko-KR" sz="1200" dirty="0">
                  <a:solidFill>
                    <a:schemeClr val="tx1">
                      <a:lumMod val="75000"/>
                      <a:lumOff val="25000"/>
                    </a:schemeClr>
                  </a:solidFill>
                  <a:cs typeface="Arial" pitchFamily="34" charset="0"/>
                </a:rPr>
                <a:t> Resource Planning</a:t>
              </a:r>
            </a:p>
          </p:txBody>
        </p:sp>
        <p:sp>
          <p:nvSpPr>
            <p:cNvPr id="29" name="TextBox 28"/>
            <p:cNvSpPr txBox="1"/>
            <p:nvPr/>
          </p:nvSpPr>
          <p:spPr>
            <a:xfrm>
              <a:off x="720001" y="2431958"/>
              <a:ext cx="3059911" cy="338554"/>
            </a:xfrm>
            <a:prstGeom prst="rect">
              <a:avLst/>
            </a:prstGeom>
            <a:noFill/>
          </p:spPr>
          <p:txBody>
            <a:bodyPr wrap="square" rtlCol="0">
              <a:spAutoFit/>
            </a:bodyPr>
            <a:lstStyle/>
            <a:p>
              <a:r>
                <a:rPr lang="en-US" sz="1600" b="1" dirty="0" err="1"/>
                <a:t>Applicazioni</a:t>
              </a:r>
              <a:r>
                <a:rPr lang="en-US" sz="1600" b="1" dirty="0"/>
                <a:t> </a:t>
              </a:r>
              <a:r>
                <a:rPr lang="en-US" sz="1600" b="1" dirty="0" err="1"/>
                <a:t>Gestionali</a:t>
              </a:r>
              <a:endParaRPr lang="ko-KR" altLang="en-US" sz="1600" b="1" dirty="0">
                <a:solidFill>
                  <a:schemeClr val="tx1">
                    <a:lumMod val="75000"/>
                    <a:lumOff val="25000"/>
                  </a:schemeClr>
                </a:solidFill>
                <a:cs typeface="Arial" pitchFamily="34" charset="0"/>
              </a:endParaRPr>
            </a:p>
          </p:txBody>
        </p:sp>
      </p:grpSp>
      <p:grpSp>
        <p:nvGrpSpPr>
          <p:cNvPr id="30" name="Group 29"/>
          <p:cNvGrpSpPr/>
          <p:nvPr/>
        </p:nvGrpSpPr>
        <p:grpSpPr>
          <a:xfrm>
            <a:off x="5696987" y="3684332"/>
            <a:ext cx="2940050" cy="1112663"/>
            <a:chOff x="720001" y="2431958"/>
            <a:chExt cx="3059911" cy="1112663"/>
          </a:xfrm>
        </p:grpSpPr>
        <p:sp>
          <p:nvSpPr>
            <p:cNvPr id="31" name="TextBox 30"/>
            <p:cNvSpPr txBox="1"/>
            <p:nvPr/>
          </p:nvSpPr>
          <p:spPr>
            <a:xfrm>
              <a:off x="720001" y="2713624"/>
              <a:ext cx="3059911" cy="830997"/>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Agevolazione del lavoro</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Miglioramento della collaborazione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Condivisione dei documenti</a:t>
              </a:r>
            </a:p>
          </p:txBody>
        </p:sp>
        <p:sp>
          <p:nvSpPr>
            <p:cNvPr id="32" name="TextBox 31"/>
            <p:cNvSpPr txBox="1"/>
            <p:nvPr/>
          </p:nvSpPr>
          <p:spPr>
            <a:xfrm>
              <a:off x="720001" y="2431958"/>
              <a:ext cx="3059911" cy="338554"/>
            </a:xfrm>
            <a:prstGeom prst="rect">
              <a:avLst/>
            </a:prstGeom>
            <a:noFill/>
          </p:spPr>
          <p:txBody>
            <a:bodyPr wrap="square" rtlCol="0">
              <a:spAutoFit/>
            </a:bodyPr>
            <a:lstStyle/>
            <a:p>
              <a:r>
                <a:rPr lang="en-US" sz="1600" b="1" dirty="0"/>
                <a:t>Social Collaboration</a:t>
              </a:r>
            </a:p>
          </p:txBody>
        </p:sp>
      </p:grpSp>
      <p:sp>
        <p:nvSpPr>
          <p:cNvPr id="33" name="Oval 32"/>
          <p:cNvSpPr/>
          <p:nvPr/>
        </p:nvSpPr>
        <p:spPr>
          <a:xfrm>
            <a:off x="4526840" y="1471971"/>
            <a:ext cx="724193" cy="72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35" name="Oval 34"/>
          <p:cNvSpPr/>
          <p:nvPr/>
        </p:nvSpPr>
        <p:spPr>
          <a:xfrm>
            <a:off x="4888936" y="3708043"/>
            <a:ext cx="724193" cy="724193"/>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7" name="Oval 36"/>
          <p:cNvSpPr/>
          <p:nvPr/>
        </p:nvSpPr>
        <p:spPr>
          <a:xfrm>
            <a:off x="4700834" y="2535611"/>
            <a:ext cx="724193" cy="724193"/>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40" name="Rectangle 16"/>
          <p:cNvSpPr/>
          <p:nvPr/>
        </p:nvSpPr>
        <p:spPr>
          <a:xfrm rot="2700000">
            <a:off x="4724855" y="1528408"/>
            <a:ext cx="347875" cy="62367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 name="Rectangle 3">
            <a:extLst>
              <a:ext uri="{FF2B5EF4-FFF2-40B4-BE49-F238E27FC236}">
                <a16:creationId xmlns:a16="http://schemas.microsoft.com/office/drawing/2014/main" id="{B01C21A6-3BE1-47F2-B765-73287CFB68BF}"/>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A6996B6-5298-49B5-B376-011B97C622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 y="52648"/>
            <a:ext cx="4705920" cy="831613"/>
          </a:xfrm>
          <a:prstGeom prst="rect">
            <a:avLst/>
          </a:prstGeom>
        </p:spPr>
      </p:pic>
      <p:sp>
        <p:nvSpPr>
          <p:cNvPr id="43" name="Oval 6">
            <a:extLst>
              <a:ext uri="{FF2B5EF4-FFF2-40B4-BE49-F238E27FC236}">
                <a16:creationId xmlns:a16="http://schemas.microsoft.com/office/drawing/2014/main" id="{F4E183E9-08DD-44B4-8552-6B5E212F4F93}"/>
              </a:ext>
            </a:extLst>
          </p:cNvPr>
          <p:cNvSpPr/>
          <p:nvPr/>
        </p:nvSpPr>
        <p:spPr>
          <a:xfrm>
            <a:off x="967289" y="1579439"/>
            <a:ext cx="485787" cy="480701"/>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ound Same Side Corner Rectangle 8">
            <a:extLst>
              <a:ext uri="{FF2B5EF4-FFF2-40B4-BE49-F238E27FC236}">
                <a16:creationId xmlns:a16="http://schemas.microsoft.com/office/drawing/2014/main" id="{6B2830A8-9824-4EF7-8A29-63AC99E40AEA}"/>
              </a:ext>
            </a:extLst>
          </p:cNvPr>
          <p:cNvSpPr/>
          <p:nvPr/>
        </p:nvSpPr>
        <p:spPr>
          <a:xfrm>
            <a:off x="5138396" y="3753648"/>
            <a:ext cx="240333" cy="63298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Rectangle 21">
            <a:extLst>
              <a:ext uri="{FF2B5EF4-FFF2-40B4-BE49-F238E27FC236}">
                <a16:creationId xmlns:a16="http://schemas.microsoft.com/office/drawing/2014/main" id="{29757F59-2438-4DBE-8C3D-F6B079FC0872}"/>
              </a:ext>
            </a:extLst>
          </p:cNvPr>
          <p:cNvSpPr/>
          <p:nvPr/>
        </p:nvSpPr>
        <p:spPr>
          <a:xfrm>
            <a:off x="4786646" y="2742323"/>
            <a:ext cx="552566" cy="3095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Trapezoid 13">
            <a:extLst>
              <a:ext uri="{FF2B5EF4-FFF2-40B4-BE49-F238E27FC236}">
                <a16:creationId xmlns:a16="http://schemas.microsoft.com/office/drawing/2014/main" id="{838B0457-A065-43B0-8B47-EABC72316ED9}"/>
              </a:ext>
            </a:extLst>
          </p:cNvPr>
          <p:cNvSpPr/>
          <p:nvPr/>
        </p:nvSpPr>
        <p:spPr>
          <a:xfrm>
            <a:off x="1216957" y="2697426"/>
            <a:ext cx="492815" cy="41670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 name="Picture 2">
            <a:extLst>
              <a:ext uri="{FF2B5EF4-FFF2-40B4-BE49-F238E27FC236}">
                <a16:creationId xmlns:a16="http://schemas.microsoft.com/office/drawing/2014/main" id="{9C9325DA-AFC9-4268-B833-4DD8C2C521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A38421D7-D551-47D3-A8BA-66774142CC8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4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2" grpId="0" animBg="1"/>
      <p:bldP spid="23" grpId="0" animBg="1"/>
      <p:bldP spid="33" grpId="0" animBg="1"/>
      <p:bldP spid="35" grpId="0" animBg="1"/>
      <p:bldP spid="37" grpId="0" animBg="1"/>
      <p:bldP spid="40" grpId="0" animBg="1"/>
      <p:bldP spid="43" grpId="0" animBg="1"/>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EFF982-5D2B-4F3F-91B9-AC9389BB4FBA}"/>
              </a:ext>
            </a:extLst>
          </p:cNvPr>
          <p:cNvSpPr/>
          <p:nvPr/>
        </p:nvSpPr>
        <p:spPr>
          <a:xfrm>
            <a:off x="755576" y="1355253"/>
            <a:ext cx="3312368" cy="1034682"/>
          </a:xfrm>
          <a:prstGeom prst="rect">
            <a:avLst/>
          </a:prstGeom>
          <a:solidFill>
            <a:schemeClr val="bg1"/>
          </a:solidFill>
          <a:ln w="57150">
            <a:solidFill>
              <a:srgbClr val="DC2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656138" y="1438354"/>
            <a:ext cx="2586354" cy="884993"/>
            <a:chOff x="720000" y="1114639"/>
            <a:chExt cx="3059912" cy="884993"/>
          </a:xfrm>
        </p:grpSpPr>
        <p:sp>
          <p:nvSpPr>
            <p:cNvPr id="10" name="TextBox 9"/>
            <p:cNvSpPr txBox="1"/>
            <p:nvPr/>
          </p:nvSpPr>
          <p:spPr>
            <a:xfrm>
              <a:off x="720000" y="1353301"/>
              <a:ext cx="3059911" cy="64633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err="1">
                  <a:solidFill>
                    <a:schemeClr val="tx1">
                      <a:lumMod val="75000"/>
                      <a:lumOff val="25000"/>
                    </a:schemeClr>
                  </a:solidFill>
                  <a:cs typeface="Arial" pitchFamily="34" charset="0"/>
                </a:rPr>
                <a:t>Gestione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della</a:t>
              </a:r>
              <a:r>
                <a:rPr lang="en-US" altLang="ko-KR" sz="1200" dirty="0">
                  <a:solidFill>
                    <a:schemeClr val="tx1">
                      <a:lumMod val="75000"/>
                      <a:lumOff val="25000"/>
                    </a:schemeClr>
                  </a:solidFill>
                  <a:cs typeface="Arial" pitchFamily="34" charset="0"/>
                </a:rPr>
                <a:t> rete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S</a:t>
              </a:r>
              <a:r>
                <a:rPr lang="en-US" altLang="ko-KR" sz="1200" dirty="0" err="1">
                  <a:solidFill>
                    <a:schemeClr val="tx1">
                      <a:lumMod val="75000"/>
                      <a:lumOff val="25000"/>
                    </a:schemeClr>
                  </a:solidFill>
                  <a:cs typeface="Arial" pitchFamily="34" charset="0"/>
                </a:rPr>
                <a:t>icurezza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perimetrale</a:t>
              </a: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dirty="0" err="1">
                  <a:solidFill>
                    <a:schemeClr val="tx1">
                      <a:lumMod val="75000"/>
                      <a:lumOff val="25000"/>
                    </a:schemeClr>
                  </a:solidFill>
                  <a:cs typeface="Arial" pitchFamily="34" charset="0"/>
                </a:rPr>
                <a:t>Intrusion</a:t>
              </a:r>
              <a:r>
                <a:rPr lang="it-IT" altLang="ko-KR" sz="1200" dirty="0">
                  <a:solidFill>
                    <a:schemeClr val="tx1">
                      <a:lumMod val="75000"/>
                      <a:lumOff val="25000"/>
                    </a:schemeClr>
                  </a:solidFill>
                  <a:cs typeface="Arial" pitchFamily="34" charset="0"/>
                </a:rPr>
                <a:t> </a:t>
              </a:r>
              <a:r>
                <a:rPr lang="it-IT" altLang="ko-KR" sz="1200" dirty="0" err="1">
                  <a:solidFill>
                    <a:schemeClr val="tx1">
                      <a:lumMod val="75000"/>
                      <a:lumOff val="25000"/>
                    </a:schemeClr>
                  </a:solidFill>
                  <a:cs typeface="Arial" pitchFamily="34" charset="0"/>
                </a:rPr>
                <a:t>detection</a:t>
              </a:r>
              <a:endParaRPr lang="ko-KR" altLang="en-US" sz="1200" dirty="0">
                <a:solidFill>
                  <a:schemeClr val="tx1">
                    <a:lumMod val="75000"/>
                    <a:lumOff val="25000"/>
                  </a:schemeClr>
                </a:solidFill>
                <a:cs typeface="Arial" pitchFamily="34" charset="0"/>
              </a:endParaRPr>
            </a:p>
          </p:txBody>
        </p:sp>
        <p:sp>
          <p:nvSpPr>
            <p:cNvPr id="11" name="TextBox 10"/>
            <p:cNvSpPr txBox="1"/>
            <p:nvPr/>
          </p:nvSpPr>
          <p:spPr>
            <a:xfrm>
              <a:off x="720001" y="1114639"/>
              <a:ext cx="3059911" cy="584775"/>
            </a:xfrm>
            <a:prstGeom prst="rect">
              <a:avLst/>
            </a:prstGeom>
            <a:noFill/>
          </p:spPr>
          <p:txBody>
            <a:bodyPr wrap="square" rtlCol="0">
              <a:spAutoFit/>
            </a:bodyPr>
            <a:lstStyle/>
            <a:p>
              <a:r>
                <a:rPr lang="en-US" sz="1600" b="1" dirty="0"/>
                <a:t>Networking &amp; Security</a:t>
              </a:r>
            </a:p>
          </p:txBody>
        </p:sp>
      </p:grpSp>
      <p:grpSp>
        <p:nvGrpSpPr>
          <p:cNvPr id="12" name="Group 11"/>
          <p:cNvGrpSpPr/>
          <p:nvPr/>
        </p:nvGrpSpPr>
        <p:grpSpPr>
          <a:xfrm>
            <a:off x="2165090" y="3681809"/>
            <a:ext cx="2334900" cy="1100621"/>
            <a:chOff x="706722" y="2431958"/>
            <a:chExt cx="3073189" cy="1100621"/>
          </a:xfrm>
        </p:grpSpPr>
        <p:sp>
          <p:nvSpPr>
            <p:cNvPr id="13" name="TextBox 12"/>
            <p:cNvSpPr txBox="1"/>
            <p:nvPr/>
          </p:nvSpPr>
          <p:spPr>
            <a:xfrm>
              <a:off x="706722" y="2701582"/>
              <a:ext cx="3059910" cy="830997"/>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Contenuti multimediali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Live Streaming</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Verifica identità </a:t>
              </a:r>
              <a:r>
                <a:rPr lang="it-IT" altLang="ko-KR" sz="1200" dirty="0" err="1">
                  <a:solidFill>
                    <a:schemeClr val="tx1">
                      <a:lumMod val="75000"/>
                      <a:lumOff val="25000"/>
                    </a:schemeClr>
                  </a:solidFill>
                  <a:cs typeface="Arial" pitchFamily="34" charset="0"/>
                </a:rPr>
                <a:t>usufruitore</a:t>
              </a:r>
              <a:endParaRPr lang="it-IT"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14" name="TextBox 13"/>
            <p:cNvSpPr txBox="1"/>
            <p:nvPr/>
          </p:nvSpPr>
          <p:spPr>
            <a:xfrm>
              <a:off x="720001" y="2431958"/>
              <a:ext cx="3059910" cy="338554"/>
            </a:xfrm>
            <a:prstGeom prst="rect">
              <a:avLst/>
            </a:prstGeom>
            <a:noFill/>
          </p:spPr>
          <p:txBody>
            <a:bodyPr wrap="square" rtlCol="0">
              <a:spAutoFit/>
            </a:bodyPr>
            <a:lstStyle/>
            <a:p>
              <a:r>
                <a:rPr lang="en-US" sz="1600" b="1" dirty="0"/>
                <a:t>eLearning</a:t>
              </a:r>
            </a:p>
          </p:txBody>
        </p:sp>
      </p:grpSp>
      <p:grpSp>
        <p:nvGrpSpPr>
          <p:cNvPr id="15" name="Group 14"/>
          <p:cNvGrpSpPr/>
          <p:nvPr/>
        </p:nvGrpSpPr>
        <p:grpSpPr>
          <a:xfrm>
            <a:off x="1913635" y="2535611"/>
            <a:ext cx="2586354" cy="944830"/>
            <a:chOff x="719999" y="2431958"/>
            <a:chExt cx="3184163" cy="944830"/>
          </a:xfrm>
        </p:grpSpPr>
        <p:sp>
          <p:nvSpPr>
            <p:cNvPr id="16" name="TextBox 15"/>
            <p:cNvSpPr txBox="1"/>
            <p:nvPr/>
          </p:nvSpPr>
          <p:spPr>
            <a:xfrm>
              <a:off x="719999" y="2730457"/>
              <a:ext cx="3184163" cy="646331"/>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Digitalizzazione dei documenti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Firma digitale</a:t>
              </a:r>
              <a:endParaRPr lang="ko-KR" altLang="en-US" sz="1200" dirty="0">
                <a:solidFill>
                  <a:schemeClr val="tx1">
                    <a:lumMod val="75000"/>
                    <a:lumOff val="25000"/>
                  </a:schemeClr>
                </a:solidFill>
                <a:cs typeface="Arial" pitchFamily="34" charset="0"/>
              </a:endParaRPr>
            </a:p>
          </p:txBody>
        </p:sp>
        <p:sp>
          <p:nvSpPr>
            <p:cNvPr id="17" name="TextBox 16"/>
            <p:cNvSpPr txBox="1"/>
            <p:nvPr/>
          </p:nvSpPr>
          <p:spPr>
            <a:xfrm>
              <a:off x="720001" y="2431958"/>
              <a:ext cx="3059911" cy="338554"/>
            </a:xfrm>
            <a:prstGeom prst="rect">
              <a:avLst/>
            </a:prstGeom>
            <a:noFill/>
          </p:spPr>
          <p:txBody>
            <a:bodyPr wrap="square" rtlCol="0">
              <a:spAutoFit/>
            </a:bodyPr>
            <a:lstStyle/>
            <a:p>
              <a:r>
                <a:rPr lang="en-US" sz="1600" b="1" dirty="0"/>
                <a:t>Digital Transformation</a:t>
              </a:r>
            </a:p>
          </p:txBody>
        </p:sp>
      </p:grpSp>
      <p:sp>
        <p:nvSpPr>
          <p:cNvPr id="18" name="Oval 17"/>
          <p:cNvSpPr/>
          <p:nvPr/>
        </p:nvSpPr>
        <p:spPr>
          <a:xfrm>
            <a:off x="848087" y="1459543"/>
            <a:ext cx="724193" cy="72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0" name="Oval 19"/>
          <p:cNvSpPr/>
          <p:nvPr/>
        </p:nvSpPr>
        <p:spPr>
          <a:xfrm>
            <a:off x="1105586" y="2559322"/>
            <a:ext cx="724193" cy="724193"/>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2" name="Oval 21"/>
          <p:cNvSpPr/>
          <p:nvPr/>
        </p:nvSpPr>
        <p:spPr>
          <a:xfrm>
            <a:off x="1367128" y="3708043"/>
            <a:ext cx="724193" cy="7241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3" name="Parallelogram 15"/>
          <p:cNvSpPr/>
          <p:nvPr/>
        </p:nvSpPr>
        <p:spPr>
          <a:xfrm rot="16200000">
            <a:off x="1481157" y="3781812"/>
            <a:ext cx="496134" cy="576653"/>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24" name="Group 23"/>
          <p:cNvGrpSpPr/>
          <p:nvPr/>
        </p:nvGrpSpPr>
        <p:grpSpPr>
          <a:xfrm>
            <a:off x="5334892" y="1450782"/>
            <a:ext cx="2267787" cy="745382"/>
            <a:chOff x="720001" y="1114639"/>
            <a:chExt cx="3059911" cy="745382"/>
          </a:xfrm>
        </p:grpSpPr>
        <p:sp>
          <p:nvSpPr>
            <p:cNvPr id="25" name="TextBox 24"/>
            <p:cNvSpPr txBox="1"/>
            <p:nvPr/>
          </p:nvSpPr>
          <p:spPr>
            <a:xfrm>
              <a:off x="720001" y="1398356"/>
              <a:ext cx="3059911" cy="461665"/>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Integrazione di sistemi</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Integrazione di funzionalità</a:t>
              </a:r>
              <a:endParaRPr lang="ko-KR" altLang="en-US" sz="1200" dirty="0">
                <a:solidFill>
                  <a:schemeClr val="tx1">
                    <a:lumMod val="75000"/>
                    <a:lumOff val="25000"/>
                  </a:schemeClr>
                </a:solidFill>
                <a:cs typeface="Arial" pitchFamily="34" charset="0"/>
              </a:endParaRPr>
            </a:p>
          </p:txBody>
        </p:sp>
        <p:sp>
          <p:nvSpPr>
            <p:cNvPr id="26" name="TextBox 25"/>
            <p:cNvSpPr txBox="1"/>
            <p:nvPr/>
          </p:nvSpPr>
          <p:spPr>
            <a:xfrm>
              <a:off x="720001" y="1114639"/>
              <a:ext cx="3059911" cy="338554"/>
            </a:xfrm>
            <a:prstGeom prst="rect">
              <a:avLst/>
            </a:prstGeom>
            <a:noFill/>
          </p:spPr>
          <p:txBody>
            <a:bodyPr wrap="square" rtlCol="0">
              <a:spAutoFit/>
            </a:bodyPr>
            <a:lstStyle/>
            <a:p>
              <a:r>
                <a:rPr lang="en-US" sz="1600" b="1" dirty="0"/>
                <a:t>System Integrator</a:t>
              </a:r>
            </a:p>
          </p:txBody>
        </p:sp>
      </p:grpSp>
      <p:grpSp>
        <p:nvGrpSpPr>
          <p:cNvPr id="27" name="Group 26"/>
          <p:cNvGrpSpPr/>
          <p:nvPr/>
        </p:nvGrpSpPr>
        <p:grpSpPr>
          <a:xfrm>
            <a:off x="5508886" y="2509377"/>
            <a:ext cx="2606499" cy="750427"/>
            <a:chOff x="720001" y="2431958"/>
            <a:chExt cx="3059911" cy="750427"/>
          </a:xfrm>
        </p:grpSpPr>
        <p:sp>
          <p:nvSpPr>
            <p:cNvPr id="28" name="TextBox 27"/>
            <p:cNvSpPr txBox="1"/>
            <p:nvPr/>
          </p:nvSpPr>
          <p:spPr>
            <a:xfrm>
              <a:off x="720001" y="2720720"/>
              <a:ext cx="3059911" cy="461665"/>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B</a:t>
              </a:r>
              <a:r>
                <a:rPr lang="en-US" altLang="ko-KR" sz="1200" dirty="0" err="1">
                  <a:solidFill>
                    <a:schemeClr val="tx1">
                      <a:lumMod val="75000"/>
                      <a:lumOff val="25000"/>
                    </a:schemeClr>
                  </a:solidFill>
                  <a:cs typeface="Arial" pitchFamily="34" charset="0"/>
                </a:rPr>
                <a:t>usiness</a:t>
              </a:r>
              <a:r>
                <a:rPr lang="en-US" altLang="ko-KR" sz="1200" dirty="0">
                  <a:solidFill>
                    <a:schemeClr val="tx1">
                      <a:lumMod val="75000"/>
                      <a:lumOff val="25000"/>
                    </a:schemeClr>
                  </a:solidFill>
                  <a:cs typeface="Arial" pitchFamily="34" charset="0"/>
                </a:rPr>
                <a:t> Intelligence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E</a:t>
              </a:r>
              <a:r>
                <a:rPr lang="en-US" altLang="ko-KR" sz="1200" dirty="0" err="1">
                  <a:solidFill>
                    <a:schemeClr val="tx1">
                      <a:lumMod val="75000"/>
                      <a:lumOff val="25000"/>
                    </a:schemeClr>
                  </a:solidFill>
                  <a:cs typeface="Arial" pitchFamily="34" charset="0"/>
                </a:rPr>
                <a:t>nterprise</a:t>
              </a:r>
              <a:r>
                <a:rPr lang="en-US" altLang="ko-KR" sz="1200" dirty="0">
                  <a:solidFill>
                    <a:schemeClr val="tx1">
                      <a:lumMod val="75000"/>
                      <a:lumOff val="25000"/>
                    </a:schemeClr>
                  </a:solidFill>
                  <a:cs typeface="Arial" pitchFamily="34" charset="0"/>
                </a:rPr>
                <a:t> Resource Planning</a:t>
              </a:r>
            </a:p>
          </p:txBody>
        </p:sp>
        <p:sp>
          <p:nvSpPr>
            <p:cNvPr id="29" name="TextBox 28"/>
            <p:cNvSpPr txBox="1"/>
            <p:nvPr/>
          </p:nvSpPr>
          <p:spPr>
            <a:xfrm>
              <a:off x="720001" y="2431958"/>
              <a:ext cx="3059911" cy="338554"/>
            </a:xfrm>
            <a:prstGeom prst="rect">
              <a:avLst/>
            </a:prstGeom>
            <a:noFill/>
          </p:spPr>
          <p:txBody>
            <a:bodyPr wrap="square" rtlCol="0">
              <a:spAutoFit/>
            </a:bodyPr>
            <a:lstStyle/>
            <a:p>
              <a:r>
                <a:rPr lang="en-US" sz="1600" b="1" dirty="0" err="1"/>
                <a:t>Applicazioni</a:t>
              </a:r>
              <a:r>
                <a:rPr lang="en-US" sz="1600" b="1" dirty="0"/>
                <a:t> </a:t>
              </a:r>
              <a:r>
                <a:rPr lang="en-US" sz="1600" b="1" dirty="0" err="1"/>
                <a:t>Gestionali</a:t>
              </a:r>
              <a:endParaRPr lang="ko-KR" altLang="en-US" sz="1600" b="1" dirty="0">
                <a:solidFill>
                  <a:schemeClr val="tx1">
                    <a:lumMod val="75000"/>
                    <a:lumOff val="25000"/>
                  </a:schemeClr>
                </a:solidFill>
                <a:cs typeface="Arial" pitchFamily="34" charset="0"/>
              </a:endParaRPr>
            </a:p>
          </p:txBody>
        </p:sp>
      </p:grpSp>
      <p:grpSp>
        <p:nvGrpSpPr>
          <p:cNvPr id="30" name="Group 29"/>
          <p:cNvGrpSpPr/>
          <p:nvPr/>
        </p:nvGrpSpPr>
        <p:grpSpPr>
          <a:xfrm>
            <a:off x="5696987" y="3684332"/>
            <a:ext cx="2940050" cy="1112663"/>
            <a:chOff x="720001" y="2431958"/>
            <a:chExt cx="3059911" cy="1112663"/>
          </a:xfrm>
        </p:grpSpPr>
        <p:sp>
          <p:nvSpPr>
            <p:cNvPr id="31" name="TextBox 30"/>
            <p:cNvSpPr txBox="1"/>
            <p:nvPr/>
          </p:nvSpPr>
          <p:spPr>
            <a:xfrm>
              <a:off x="720001" y="2713624"/>
              <a:ext cx="3059911" cy="830997"/>
            </a:xfrm>
            <a:prstGeom prst="rect">
              <a:avLst/>
            </a:prstGeom>
            <a:noFill/>
          </p:spPr>
          <p:txBody>
            <a:bodyPr wrap="square" rtlCol="0">
              <a:spAutoFit/>
            </a:bodyPr>
            <a:lstStyle/>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Agevolazione del lavoro</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Miglioramento della collaborazione</a:t>
              </a:r>
            </a:p>
            <a:p>
              <a:pPr marL="171450" indent="-171450">
                <a:buFont typeface="Arial" panose="020B0604020202020204" pitchFamily="34" charset="0"/>
                <a:buChar char="•"/>
              </a:pPr>
              <a:r>
                <a:rPr lang="it-IT" altLang="ko-KR" sz="1200" dirty="0">
                  <a:solidFill>
                    <a:schemeClr val="tx1">
                      <a:lumMod val="75000"/>
                      <a:lumOff val="25000"/>
                    </a:schemeClr>
                  </a:solidFill>
                  <a:cs typeface="Arial" pitchFamily="34" charset="0"/>
                </a:rPr>
                <a:t>Condivisione dei documenti</a:t>
              </a:r>
            </a:p>
          </p:txBody>
        </p:sp>
        <p:sp>
          <p:nvSpPr>
            <p:cNvPr id="32" name="TextBox 31"/>
            <p:cNvSpPr txBox="1"/>
            <p:nvPr/>
          </p:nvSpPr>
          <p:spPr>
            <a:xfrm>
              <a:off x="720001" y="2431958"/>
              <a:ext cx="3059911" cy="338554"/>
            </a:xfrm>
            <a:prstGeom prst="rect">
              <a:avLst/>
            </a:prstGeom>
            <a:noFill/>
          </p:spPr>
          <p:txBody>
            <a:bodyPr wrap="square" rtlCol="0">
              <a:spAutoFit/>
            </a:bodyPr>
            <a:lstStyle/>
            <a:p>
              <a:r>
                <a:rPr lang="en-US" sz="1600" b="1" dirty="0"/>
                <a:t>Social Collaboration</a:t>
              </a:r>
            </a:p>
          </p:txBody>
        </p:sp>
      </p:grpSp>
      <p:sp>
        <p:nvSpPr>
          <p:cNvPr id="33" name="Oval 32"/>
          <p:cNvSpPr/>
          <p:nvPr/>
        </p:nvSpPr>
        <p:spPr>
          <a:xfrm>
            <a:off x="4526840" y="1471971"/>
            <a:ext cx="724193" cy="7241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35" name="Oval 34"/>
          <p:cNvSpPr/>
          <p:nvPr/>
        </p:nvSpPr>
        <p:spPr>
          <a:xfrm>
            <a:off x="4888936" y="3708043"/>
            <a:ext cx="724193" cy="724193"/>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37" name="Oval 36"/>
          <p:cNvSpPr/>
          <p:nvPr/>
        </p:nvSpPr>
        <p:spPr>
          <a:xfrm>
            <a:off x="4700834" y="2535611"/>
            <a:ext cx="724193" cy="724193"/>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40" name="Rectangle 16"/>
          <p:cNvSpPr/>
          <p:nvPr/>
        </p:nvSpPr>
        <p:spPr>
          <a:xfrm rot="2700000">
            <a:off x="4724855" y="1528408"/>
            <a:ext cx="347875" cy="62367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4" name="Rectangle 3">
            <a:extLst>
              <a:ext uri="{FF2B5EF4-FFF2-40B4-BE49-F238E27FC236}">
                <a16:creationId xmlns:a16="http://schemas.microsoft.com/office/drawing/2014/main" id="{B01C21A6-3BE1-47F2-B765-73287CFB68BF}"/>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A6996B6-5298-49B5-B376-011B97C622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9" y="52648"/>
            <a:ext cx="4705920" cy="831613"/>
          </a:xfrm>
          <a:prstGeom prst="rect">
            <a:avLst/>
          </a:prstGeom>
        </p:spPr>
      </p:pic>
      <p:sp>
        <p:nvSpPr>
          <p:cNvPr id="43" name="Oval 6">
            <a:extLst>
              <a:ext uri="{FF2B5EF4-FFF2-40B4-BE49-F238E27FC236}">
                <a16:creationId xmlns:a16="http://schemas.microsoft.com/office/drawing/2014/main" id="{F4E183E9-08DD-44B4-8552-6B5E212F4F93}"/>
              </a:ext>
            </a:extLst>
          </p:cNvPr>
          <p:cNvSpPr/>
          <p:nvPr/>
        </p:nvSpPr>
        <p:spPr>
          <a:xfrm>
            <a:off x="967289" y="1579439"/>
            <a:ext cx="485787" cy="480701"/>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ound Same Side Corner Rectangle 8">
            <a:extLst>
              <a:ext uri="{FF2B5EF4-FFF2-40B4-BE49-F238E27FC236}">
                <a16:creationId xmlns:a16="http://schemas.microsoft.com/office/drawing/2014/main" id="{6B2830A8-9824-4EF7-8A29-63AC99E40AEA}"/>
              </a:ext>
            </a:extLst>
          </p:cNvPr>
          <p:cNvSpPr/>
          <p:nvPr/>
        </p:nvSpPr>
        <p:spPr>
          <a:xfrm>
            <a:off x="5138396" y="3753648"/>
            <a:ext cx="240333" cy="63298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Rectangle 21">
            <a:extLst>
              <a:ext uri="{FF2B5EF4-FFF2-40B4-BE49-F238E27FC236}">
                <a16:creationId xmlns:a16="http://schemas.microsoft.com/office/drawing/2014/main" id="{29757F59-2438-4DBE-8C3D-F6B079FC0872}"/>
              </a:ext>
            </a:extLst>
          </p:cNvPr>
          <p:cNvSpPr/>
          <p:nvPr/>
        </p:nvSpPr>
        <p:spPr>
          <a:xfrm>
            <a:off x="4786646" y="2742323"/>
            <a:ext cx="552566" cy="3095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Trapezoid 13">
            <a:extLst>
              <a:ext uri="{FF2B5EF4-FFF2-40B4-BE49-F238E27FC236}">
                <a16:creationId xmlns:a16="http://schemas.microsoft.com/office/drawing/2014/main" id="{838B0457-A065-43B0-8B47-EABC72316ED9}"/>
              </a:ext>
            </a:extLst>
          </p:cNvPr>
          <p:cNvSpPr/>
          <p:nvPr/>
        </p:nvSpPr>
        <p:spPr>
          <a:xfrm>
            <a:off x="1216957" y="2697426"/>
            <a:ext cx="492815" cy="41670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3" name="Picture 2">
            <a:extLst>
              <a:ext uri="{FF2B5EF4-FFF2-40B4-BE49-F238E27FC236}">
                <a16:creationId xmlns:a16="http://schemas.microsoft.com/office/drawing/2014/main" id="{9C9325DA-AFC9-4268-B833-4DD8C2C521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A38421D7-D551-47D3-A8BA-66774142CC8A}"/>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2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5B18533-B595-4022-9C7A-ED210E9BD0D5}"/>
              </a:ext>
            </a:extLst>
          </p:cNvPr>
          <p:cNvSpPr/>
          <p:nvPr/>
        </p:nvSpPr>
        <p:spPr>
          <a:xfrm>
            <a:off x="-31305" y="198581"/>
            <a:ext cx="4243265" cy="5053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9DA6F5C-F7A9-404E-8069-0289DC4669BD}"/>
              </a:ext>
            </a:extLst>
          </p:cNvPr>
          <p:cNvSpPr/>
          <p:nvPr/>
        </p:nvSpPr>
        <p:spPr>
          <a:xfrm rot="1937023">
            <a:off x="2698934" y="-2360"/>
            <a:ext cx="4104456" cy="729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411760" y="301402"/>
            <a:ext cx="6732240" cy="701030"/>
          </a:xfrm>
          <a:custGeom>
            <a:avLst/>
            <a:gdLst/>
            <a:ahLst/>
            <a:cxnLst/>
            <a:rect l="l" t="t"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2797898" y="339502"/>
            <a:ext cx="634610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err="1">
                <a:solidFill>
                  <a:schemeClr val="bg1"/>
                </a:solidFill>
                <a:latin typeface="Arial" pitchFamily="34" charset="0"/>
                <a:cs typeface="Arial" pitchFamily="34" charset="0"/>
              </a:rPr>
              <a:t>Progetto</a:t>
            </a:r>
            <a:r>
              <a:rPr lang="en-US" sz="3600" dirty="0">
                <a:solidFill>
                  <a:schemeClr val="bg1"/>
                </a:solidFill>
                <a:latin typeface="Arial" pitchFamily="34" charset="0"/>
                <a:cs typeface="Arial" pitchFamily="34" charset="0"/>
              </a:rPr>
              <a:t> di stage</a:t>
            </a:r>
          </a:p>
        </p:txBody>
      </p:sp>
      <p:sp>
        <p:nvSpPr>
          <p:cNvPr id="5" name="Oval 4"/>
          <p:cNvSpPr/>
          <p:nvPr/>
        </p:nvSpPr>
        <p:spPr>
          <a:xfrm>
            <a:off x="3203849" y="1248256"/>
            <a:ext cx="720080" cy="720080"/>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47797" y="1997174"/>
            <a:ext cx="720080" cy="720080"/>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76230" y="2768429"/>
            <a:ext cx="720080" cy="720080"/>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835702" y="3516676"/>
            <a:ext cx="720080" cy="720080"/>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39027" y="1439019"/>
            <a:ext cx="4608512" cy="338554"/>
          </a:xfrm>
          <a:prstGeom prst="rect">
            <a:avLst/>
          </a:prstGeom>
          <a:noFill/>
        </p:spPr>
        <p:txBody>
          <a:bodyPr wrap="square" rtlCol="0" anchor="ctr">
            <a:spAutoFit/>
          </a:bodyPr>
          <a:lstStyle/>
          <a:p>
            <a:r>
              <a:rPr lang="en-US" altLang="ko-KR" sz="1600" b="1" dirty="0" err="1">
                <a:solidFill>
                  <a:schemeClr val="tx1">
                    <a:lumMod val="75000"/>
                    <a:lumOff val="25000"/>
                  </a:schemeClr>
                </a:solidFill>
                <a:cs typeface="Arial" pitchFamily="34" charset="0"/>
              </a:rPr>
              <a:t>Analisi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della</a:t>
            </a:r>
            <a:r>
              <a:rPr lang="en-US" altLang="ko-KR" sz="1600" b="1" dirty="0">
                <a:solidFill>
                  <a:schemeClr val="tx1">
                    <a:lumMod val="75000"/>
                    <a:lumOff val="25000"/>
                  </a:schemeClr>
                </a:solidFill>
                <a:cs typeface="Arial" pitchFamily="34" charset="0"/>
              </a:rPr>
              <a:t> rete</a:t>
            </a:r>
            <a:endParaRPr lang="ko-KR" altLang="en-US" sz="1600" b="1" dirty="0">
              <a:solidFill>
                <a:schemeClr val="tx1">
                  <a:lumMod val="75000"/>
                  <a:lumOff val="25000"/>
                </a:schemeClr>
              </a:solidFill>
              <a:cs typeface="Arial" pitchFamily="34" charset="0"/>
            </a:endParaRPr>
          </a:p>
        </p:txBody>
      </p:sp>
      <p:sp>
        <p:nvSpPr>
          <p:cNvPr id="15" name="TextBox 14"/>
          <p:cNvSpPr txBox="1"/>
          <p:nvPr/>
        </p:nvSpPr>
        <p:spPr>
          <a:xfrm>
            <a:off x="3467877" y="2078456"/>
            <a:ext cx="4608512" cy="584775"/>
          </a:xfrm>
          <a:prstGeom prst="rect">
            <a:avLst/>
          </a:prstGeom>
          <a:noFill/>
        </p:spPr>
        <p:txBody>
          <a:bodyPr wrap="square" rtlCol="0" anchor="ctr">
            <a:spAutoFit/>
          </a:bodyPr>
          <a:lstStyle/>
          <a:p>
            <a:r>
              <a:rPr lang="en-US" altLang="ko-KR" sz="1600" dirty="0" err="1">
                <a:solidFill>
                  <a:schemeClr val="tx1">
                    <a:lumMod val="75000"/>
                    <a:lumOff val="25000"/>
                  </a:schemeClr>
                </a:solidFill>
                <a:cs typeface="Arial" pitchFamily="34" charset="0"/>
              </a:rPr>
              <a:t>Progettazione</a:t>
            </a:r>
            <a:r>
              <a:rPr lang="en-US" altLang="ko-KR" sz="1600" dirty="0">
                <a:solidFill>
                  <a:schemeClr val="tx1">
                    <a:lumMod val="75000"/>
                    <a:lumOff val="25000"/>
                  </a:schemeClr>
                </a:solidFill>
                <a:cs typeface="Arial" pitchFamily="34" charset="0"/>
              </a:rPr>
              <a:t> ed </a:t>
            </a:r>
            <a:r>
              <a:rPr lang="en-US" altLang="ko-KR" sz="1600" dirty="0" err="1">
                <a:solidFill>
                  <a:schemeClr val="tx1">
                    <a:lumMod val="75000"/>
                    <a:lumOff val="25000"/>
                  </a:schemeClr>
                </a:solidFill>
                <a:cs typeface="Arial" pitchFamily="34" charset="0"/>
              </a:rPr>
              <a:t>implementazione</a:t>
            </a:r>
            <a:r>
              <a:rPr lang="en-US" altLang="ko-KR" sz="1600" dirty="0">
                <a:solidFill>
                  <a:schemeClr val="tx1">
                    <a:lumMod val="75000"/>
                    <a:lumOff val="25000"/>
                  </a:schemeClr>
                </a:solidFill>
                <a:cs typeface="Arial" pitchFamily="34" charset="0"/>
              </a:rPr>
              <a:t> un </a:t>
            </a:r>
            <a:r>
              <a:rPr lang="en-US" altLang="ko-KR" sz="1600" dirty="0" err="1">
                <a:solidFill>
                  <a:schemeClr val="tx1">
                    <a:lumMod val="75000"/>
                    <a:lumOff val="25000"/>
                  </a:schemeClr>
                </a:solidFill>
                <a:cs typeface="Arial" pitchFamily="34" charset="0"/>
              </a:rPr>
              <a:t>sistema</a:t>
            </a:r>
            <a:r>
              <a:rPr lang="en-US" altLang="ko-KR" sz="1600" dirty="0">
                <a:solidFill>
                  <a:schemeClr val="tx1">
                    <a:lumMod val="75000"/>
                    <a:lumOff val="25000"/>
                  </a:schemeClr>
                </a:solidFill>
                <a:cs typeface="Arial" pitchFamily="34" charset="0"/>
              </a:rPr>
              <a:t> di </a:t>
            </a:r>
            <a:r>
              <a:rPr lang="en-US" altLang="ko-KR" sz="1600" b="1" dirty="0" err="1">
                <a:solidFill>
                  <a:schemeClr val="tx1">
                    <a:lumMod val="75000"/>
                    <a:lumOff val="25000"/>
                  </a:schemeClr>
                </a:solidFill>
                <a:cs typeface="Arial" pitchFamily="34" charset="0"/>
              </a:rPr>
              <a:t>monitoraggio</a:t>
            </a:r>
            <a:endParaRPr lang="ko-KR" altLang="en-US" sz="1600" b="1" dirty="0">
              <a:solidFill>
                <a:schemeClr val="tx1">
                  <a:lumMod val="75000"/>
                  <a:lumOff val="25000"/>
                </a:schemeClr>
              </a:solidFill>
              <a:cs typeface="Arial" pitchFamily="34" charset="0"/>
            </a:endParaRPr>
          </a:p>
        </p:txBody>
      </p:sp>
      <p:sp>
        <p:nvSpPr>
          <p:cNvPr id="18" name="TextBox 17"/>
          <p:cNvSpPr txBox="1"/>
          <p:nvPr/>
        </p:nvSpPr>
        <p:spPr>
          <a:xfrm>
            <a:off x="3063521" y="2845706"/>
            <a:ext cx="4964863" cy="584775"/>
          </a:xfrm>
          <a:prstGeom prst="rect">
            <a:avLst/>
          </a:prstGeom>
          <a:noFill/>
        </p:spPr>
        <p:txBody>
          <a:bodyPr wrap="square" rtlCol="0" anchor="ctr">
            <a:spAutoFit/>
          </a:bodyPr>
          <a:lstStyle/>
          <a:p>
            <a:r>
              <a:rPr lang="en-US" altLang="ko-KR" sz="1600" dirty="0" err="1">
                <a:solidFill>
                  <a:schemeClr val="tx1">
                    <a:lumMod val="75000"/>
                    <a:lumOff val="25000"/>
                  </a:schemeClr>
                </a:solidFill>
                <a:cs typeface="Arial" pitchFamily="34" charset="0"/>
              </a:rPr>
              <a:t>Progettazione</a:t>
            </a:r>
            <a:r>
              <a:rPr lang="en-US" altLang="ko-KR" sz="1600" dirty="0">
                <a:solidFill>
                  <a:schemeClr val="tx1">
                    <a:lumMod val="75000"/>
                    <a:lumOff val="25000"/>
                  </a:schemeClr>
                </a:solidFill>
                <a:cs typeface="Arial" pitchFamily="34" charset="0"/>
              </a:rPr>
              <a:t> ed </a:t>
            </a:r>
            <a:r>
              <a:rPr lang="en-US" altLang="ko-KR" sz="1600" dirty="0" err="1">
                <a:solidFill>
                  <a:schemeClr val="tx1">
                    <a:lumMod val="75000"/>
                    <a:lumOff val="25000"/>
                  </a:schemeClr>
                </a:solidFill>
                <a:cs typeface="Arial" pitchFamily="34" charset="0"/>
              </a:rPr>
              <a:t>implementazione</a:t>
            </a:r>
            <a:r>
              <a:rPr lang="en-US" altLang="ko-KR" sz="1600" dirty="0">
                <a:solidFill>
                  <a:schemeClr val="tx1">
                    <a:lumMod val="75000"/>
                    <a:lumOff val="25000"/>
                  </a:schemeClr>
                </a:solidFill>
                <a:cs typeface="Arial" pitchFamily="34" charset="0"/>
              </a:rPr>
              <a:t> di un </a:t>
            </a:r>
            <a:r>
              <a:rPr lang="en-US" altLang="ko-KR" sz="1600" dirty="0" err="1">
                <a:solidFill>
                  <a:schemeClr val="tx1">
                    <a:lumMod val="75000"/>
                    <a:lumOff val="25000"/>
                  </a:schemeClr>
                </a:solidFill>
                <a:cs typeface="Arial" pitchFamily="34" charset="0"/>
              </a:rPr>
              <a:t>sistema</a:t>
            </a:r>
            <a:r>
              <a:rPr lang="en-US" altLang="ko-KR" sz="1600" dirty="0">
                <a:solidFill>
                  <a:schemeClr val="tx1">
                    <a:lumMod val="75000"/>
                    <a:lumOff val="25000"/>
                  </a:schemeClr>
                </a:solidFill>
                <a:cs typeface="Arial" pitchFamily="34" charset="0"/>
              </a:rPr>
              <a:t> di </a:t>
            </a:r>
            <a:r>
              <a:rPr lang="en-US" altLang="ko-KR" sz="1600" b="1" dirty="0" err="1">
                <a:solidFill>
                  <a:schemeClr val="tx1">
                    <a:lumMod val="75000"/>
                    <a:lumOff val="25000"/>
                  </a:schemeClr>
                </a:solidFill>
                <a:cs typeface="Arial" pitchFamily="34" charset="0"/>
              </a:rPr>
              <a:t>gestione</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delle</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configurazione</a:t>
            </a:r>
            <a:r>
              <a:rPr lang="en-US" altLang="ko-KR" sz="1600" b="1" dirty="0">
                <a:solidFill>
                  <a:schemeClr val="tx1">
                    <a:lumMod val="75000"/>
                    <a:lumOff val="25000"/>
                  </a:schemeClr>
                </a:solidFill>
                <a:cs typeface="Arial" pitchFamily="34" charset="0"/>
              </a:rPr>
              <a:t> di rete</a:t>
            </a:r>
            <a:endParaRPr lang="ko-KR" altLang="en-US" sz="1600" b="1" dirty="0">
              <a:solidFill>
                <a:schemeClr val="tx1">
                  <a:lumMod val="75000"/>
                  <a:lumOff val="25000"/>
                </a:schemeClr>
              </a:solidFill>
              <a:cs typeface="Arial" pitchFamily="34" charset="0"/>
            </a:endParaRPr>
          </a:p>
        </p:txBody>
      </p:sp>
      <p:sp>
        <p:nvSpPr>
          <p:cNvPr id="21" name="TextBox 20"/>
          <p:cNvSpPr txBox="1"/>
          <p:nvPr/>
        </p:nvSpPr>
        <p:spPr>
          <a:xfrm>
            <a:off x="2580178" y="3606739"/>
            <a:ext cx="5232176" cy="584775"/>
          </a:xfrm>
          <a:prstGeom prst="rect">
            <a:avLst/>
          </a:prstGeom>
          <a:noFill/>
        </p:spPr>
        <p:txBody>
          <a:bodyPr wrap="square" rtlCol="0" anchor="ctr">
            <a:spAutoFit/>
          </a:bodyPr>
          <a:lstStyle/>
          <a:p>
            <a:r>
              <a:rPr lang="it-IT" altLang="ko-KR" sz="1600" dirty="0">
                <a:solidFill>
                  <a:schemeClr val="tx1">
                    <a:lumMod val="75000"/>
                    <a:lumOff val="25000"/>
                  </a:schemeClr>
                </a:solidFill>
                <a:cs typeface="Arial" pitchFamily="34" charset="0"/>
              </a:rPr>
              <a:t>Progettazione ed implementazione di nuove</a:t>
            </a:r>
            <a:r>
              <a:rPr lang="it-IT" altLang="ko-KR" sz="1600" b="1" dirty="0">
                <a:solidFill>
                  <a:schemeClr val="tx1">
                    <a:lumMod val="75000"/>
                    <a:lumOff val="25000"/>
                  </a:schemeClr>
                </a:solidFill>
                <a:cs typeface="Arial" pitchFamily="34" charset="0"/>
              </a:rPr>
              <a:t> politiche di sicurezza, </a:t>
            </a:r>
            <a:r>
              <a:rPr lang="it-IT" altLang="ko-KR" sz="1600" dirty="0">
                <a:solidFill>
                  <a:schemeClr val="tx1">
                    <a:lumMod val="75000"/>
                    <a:lumOff val="25000"/>
                  </a:schemeClr>
                </a:solidFill>
                <a:cs typeface="Arial" pitchFamily="34" charset="0"/>
              </a:rPr>
              <a:t>comprendenti il </a:t>
            </a:r>
            <a:r>
              <a:rPr lang="it-IT" altLang="ko-KR" sz="1600" b="1" dirty="0">
                <a:solidFill>
                  <a:schemeClr val="tx1">
                    <a:lumMod val="75000"/>
                    <a:lumOff val="25000"/>
                  </a:schemeClr>
                </a:solidFill>
                <a:cs typeface="Arial" pitchFamily="34" charset="0"/>
              </a:rPr>
              <a:t>Captive Portal</a:t>
            </a:r>
            <a:endParaRPr lang="ko-KR" altLang="en-US" sz="1600" b="1" dirty="0">
              <a:solidFill>
                <a:schemeClr val="tx1">
                  <a:lumMod val="75000"/>
                  <a:lumOff val="25000"/>
                </a:schemeClr>
              </a:solidFill>
              <a:cs typeface="Arial" pitchFamily="34" charset="0"/>
            </a:endParaRPr>
          </a:p>
        </p:txBody>
      </p:sp>
      <p:sp>
        <p:nvSpPr>
          <p:cNvPr id="22" name="TextBox 21"/>
          <p:cNvSpPr txBox="1"/>
          <p:nvPr/>
        </p:nvSpPr>
        <p:spPr>
          <a:xfrm>
            <a:off x="3203848" y="1377464"/>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3" name="TextBox 22"/>
          <p:cNvSpPr txBox="1"/>
          <p:nvPr/>
        </p:nvSpPr>
        <p:spPr>
          <a:xfrm>
            <a:off x="2747795" y="2126381"/>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4" name="TextBox 23"/>
          <p:cNvSpPr txBox="1"/>
          <p:nvPr/>
        </p:nvSpPr>
        <p:spPr>
          <a:xfrm>
            <a:off x="2276226" y="2897635"/>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5" name="TextBox 24"/>
          <p:cNvSpPr txBox="1"/>
          <p:nvPr/>
        </p:nvSpPr>
        <p:spPr>
          <a:xfrm>
            <a:off x="1835696" y="3645880"/>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26" name="Oval 25">
            <a:extLst>
              <a:ext uri="{FF2B5EF4-FFF2-40B4-BE49-F238E27FC236}">
                <a16:creationId xmlns:a16="http://schemas.microsoft.com/office/drawing/2014/main" id="{D0076D48-AC61-45B6-88AF-8FB92145D8EE}"/>
              </a:ext>
            </a:extLst>
          </p:cNvPr>
          <p:cNvSpPr/>
          <p:nvPr/>
        </p:nvSpPr>
        <p:spPr>
          <a:xfrm>
            <a:off x="1331646" y="4224839"/>
            <a:ext cx="720080" cy="720080"/>
          </a:xfrm>
          <a:prstGeom prst="ellipse">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F22EE9A-4936-411E-8EE7-FD2CE95DE67F}"/>
              </a:ext>
            </a:extLst>
          </p:cNvPr>
          <p:cNvSpPr txBox="1"/>
          <p:nvPr/>
        </p:nvSpPr>
        <p:spPr>
          <a:xfrm>
            <a:off x="2076122" y="4438013"/>
            <a:ext cx="5448212" cy="338554"/>
          </a:xfrm>
          <a:prstGeom prst="rect">
            <a:avLst/>
          </a:prstGeom>
          <a:noFill/>
        </p:spPr>
        <p:txBody>
          <a:bodyPr wrap="square" rtlCol="0" anchor="ctr">
            <a:spAutoFit/>
          </a:bodyPr>
          <a:lstStyle/>
          <a:p>
            <a:r>
              <a:rPr lang="it-IT" altLang="ko-KR" sz="1600" b="1" dirty="0">
                <a:solidFill>
                  <a:schemeClr val="tx1">
                    <a:lumMod val="75000"/>
                    <a:lumOff val="25000"/>
                  </a:schemeClr>
                </a:solidFill>
                <a:cs typeface="Arial" pitchFamily="34" charset="0"/>
              </a:rPr>
              <a:t>Test </a:t>
            </a:r>
            <a:r>
              <a:rPr lang="it-IT" altLang="ko-KR" sz="1600" dirty="0">
                <a:solidFill>
                  <a:schemeClr val="tx1">
                    <a:lumMod val="75000"/>
                    <a:lumOff val="25000"/>
                  </a:schemeClr>
                </a:solidFill>
                <a:cs typeface="Arial" pitchFamily="34" charset="0"/>
              </a:rPr>
              <a:t>in produzione &amp; </a:t>
            </a:r>
            <a:r>
              <a:rPr lang="it-IT" altLang="ko-KR" sz="1600" b="1" dirty="0">
                <a:solidFill>
                  <a:schemeClr val="tx1">
                    <a:lumMod val="75000"/>
                    <a:lumOff val="25000"/>
                  </a:schemeClr>
                </a:solidFill>
                <a:cs typeface="Arial" pitchFamily="34" charset="0"/>
              </a:rPr>
              <a:t>Tuning</a:t>
            </a:r>
            <a:endParaRPr lang="ko-KR" altLang="en-US" sz="16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4DF48172-903B-4370-87DC-8D2AD336089F}"/>
              </a:ext>
            </a:extLst>
          </p:cNvPr>
          <p:cNvSpPr txBox="1"/>
          <p:nvPr/>
        </p:nvSpPr>
        <p:spPr>
          <a:xfrm>
            <a:off x="1331640" y="4354043"/>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Tree>
    <p:extLst>
      <p:ext uri="{BB962C8B-B14F-4D97-AF65-F5344CB8AC3E}">
        <p14:creationId xmlns:p14="http://schemas.microsoft.com/office/powerpoint/2010/main" val="1466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P spid="21"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ED7FE06-718B-4FF4-84F4-52D7724AC020}"/>
              </a:ext>
            </a:extLst>
          </p:cNvPr>
          <p:cNvSpPr/>
          <p:nvPr/>
        </p:nvSpPr>
        <p:spPr>
          <a:xfrm>
            <a:off x="4620519" y="1981304"/>
            <a:ext cx="1152128" cy="1152128"/>
          </a:xfrm>
          <a:prstGeom prst="ellipse">
            <a:avLst/>
          </a:prstGeom>
          <a:solidFill>
            <a:srgbClr val="DC247C"/>
          </a:solidFill>
          <a:ln>
            <a:solidFill>
              <a:srgbClr val="DC2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altLang="ko-KR" dirty="0" err="1"/>
              <a:t>Realizzazione</a:t>
            </a:r>
            <a:endParaRPr lang="ko-KR" altLang="en-US" dirty="0"/>
          </a:p>
        </p:txBody>
      </p:sp>
      <p:sp>
        <p:nvSpPr>
          <p:cNvPr id="7" name="Round Same Side Corner Rectangle 6">
            <a:extLst>
              <a:ext uri="{FF2B5EF4-FFF2-40B4-BE49-F238E27FC236}">
                <a16:creationId xmlns:a16="http://schemas.microsoft.com/office/drawing/2014/main" id="{D61FD6C9-D764-4F23-BC85-D13C42893C4B}"/>
              </a:ext>
            </a:extLst>
          </p:cNvPr>
          <p:cNvSpPr/>
          <p:nvPr/>
        </p:nvSpPr>
        <p:spPr>
          <a:xfrm rot="2700000">
            <a:off x="5079341" y="2087330"/>
            <a:ext cx="234484" cy="94007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43706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85378"/>
            <a:ext cx="7200800" cy="830188"/>
          </a:xfrm>
        </p:spPr>
        <p:txBody>
          <a:bodyPr/>
          <a:lstStyle/>
          <a:p>
            <a:r>
              <a:rPr lang="en-US" altLang="ko-KR" dirty="0" err="1"/>
              <a:t>Monitoraggio</a:t>
            </a:r>
            <a:endParaRPr lang="ko-KR" altLang="en-US" dirty="0"/>
          </a:p>
        </p:txBody>
      </p:sp>
      <p:sp>
        <p:nvSpPr>
          <p:cNvPr id="8" name="Rectangle 7">
            <a:extLst>
              <a:ext uri="{FF2B5EF4-FFF2-40B4-BE49-F238E27FC236}">
                <a16:creationId xmlns:a16="http://schemas.microsoft.com/office/drawing/2014/main" id="{D0CB6D85-E36D-4E72-9184-15954B64777E}"/>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55FA7AE-AA0A-47ED-85AA-67924435E4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4D06C79E-A7CD-479D-8A66-B4DF53072DD9}"/>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0D159F-B027-49F6-992C-2F922A1E0181}"/>
              </a:ext>
            </a:extLst>
          </p:cNvPr>
          <p:cNvPicPr>
            <a:picLocks noChangeAspect="1"/>
          </p:cNvPicPr>
          <p:nvPr/>
        </p:nvPicPr>
        <p:blipFill rotWithShape="1">
          <a:blip r:embed="rId4">
            <a:extLst>
              <a:ext uri="{28A0092B-C50C-407E-A947-70E740481C1C}">
                <a14:useLocalDpi xmlns:a14="http://schemas.microsoft.com/office/drawing/2010/main" val="0"/>
              </a:ext>
            </a:extLst>
          </a:blip>
          <a:srcRect b="24338"/>
          <a:stretch/>
        </p:blipFill>
        <p:spPr>
          <a:xfrm>
            <a:off x="345200" y="1347614"/>
            <a:ext cx="4730856" cy="2736304"/>
          </a:xfrm>
          <a:prstGeom prst="rect">
            <a:avLst/>
          </a:prstGeom>
        </p:spPr>
      </p:pic>
      <p:pic>
        <p:nvPicPr>
          <p:cNvPr id="10" name="Picture 9">
            <a:extLst>
              <a:ext uri="{FF2B5EF4-FFF2-40B4-BE49-F238E27FC236}">
                <a16:creationId xmlns:a16="http://schemas.microsoft.com/office/drawing/2014/main" id="{EE606E2E-E7B5-4BCB-8DF0-5220F9E7B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916" y="1139990"/>
            <a:ext cx="5143424" cy="3919024"/>
          </a:xfrm>
          <a:prstGeom prst="rect">
            <a:avLst/>
          </a:prstGeom>
        </p:spPr>
      </p:pic>
      <p:pic>
        <p:nvPicPr>
          <p:cNvPr id="7" name="Picture 6">
            <a:extLst>
              <a:ext uri="{FF2B5EF4-FFF2-40B4-BE49-F238E27FC236}">
                <a16:creationId xmlns:a16="http://schemas.microsoft.com/office/drawing/2014/main" id="{33CB1CFB-9B57-4FE6-A6ED-B13DFECA4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1245849"/>
            <a:ext cx="3640996" cy="707394"/>
          </a:xfrm>
          <a:prstGeom prst="rect">
            <a:avLst/>
          </a:prstGeom>
        </p:spPr>
      </p:pic>
      <p:sp>
        <p:nvSpPr>
          <p:cNvPr id="11" name="AutoShape 92">
            <a:extLst>
              <a:ext uri="{FF2B5EF4-FFF2-40B4-BE49-F238E27FC236}">
                <a16:creationId xmlns:a16="http://schemas.microsoft.com/office/drawing/2014/main" id="{2EB157E3-1405-476F-BEDC-79CCCB78C210}"/>
              </a:ext>
            </a:extLst>
          </p:cNvPr>
          <p:cNvSpPr>
            <a:spLocks noChangeAspect="1" noChangeArrowheads="1"/>
          </p:cNvSpPr>
          <p:nvPr/>
        </p:nvSpPr>
        <p:spPr bwMode="auto">
          <a:xfrm rot="16200000" flipH="1">
            <a:off x="5474260" y="3661956"/>
            <a:ext cx="528201" cy="528201"/>
          </a:xfrm>
          <a:prstGeom prst="ellipse">
            <a:avLst/>
          </a:prstGeom>
          <a:solidFill>
            <a:schemeClr val="accent4"/>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2" name="AutoShape 92">
            <a:extLst>
              <a:ext uri="{FF2B5EF4-FFF2-40B4-BE49-F238E27FC236}">
                <a16:creationId xmlns:a16="http://schemas.microsoft.com/office/drawing/2014/main" id="{8894539C-48D5-4D3C-927E-724C52805E39}"/>
              </a:ext>
            </a:extLst>
          </p:cNvPr>
          <p:cNvSpPr>
            <a:spLocks noChangeAspect="1" noChangeArrowheads="1"/>
          </p:cNvSpPr>
          <p:nvPr/>
        </p:nvSpPr>
        <p:spPr bwMode="auto">
          <a:xfrm rot="16200000" flipH="1">
            <a:off x="5474260" y="2895863"/>
            <a:ext cx="528201" cy="528201"/>
          </a:xfrm>
          <a:prstGeom prst="ellipse">
            <a:avLst/>
          </a:prstGeom>
          <a:solidFill>
            <a:srgbClr val="3F3F3F"/>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DC247C"/>
              </a:solidFill>
              <a:latin typeface="Arial Black" pitchFamily="34" charset="0"/>
            </a:endParaRPr>
          </a:p>
        </p:txBody>
      </p:sp>
      <p:sp>
        <p:nvSpPr>
          <p:cNvPr id="13" name="AutoShape 92">
            <a:extLst>
              <a:ext uri="{FF2B5EF4-FFF2-40B4-BE49-F238E27FC236}">
                <a16:creationId xmlns:a16="http://schemas.microsoft.com/office/drawing/2014/main" id="{F80E0B12-D087-414D-9F26-55B550E68A02}"/>
              </a:ext>
            </a:extLst>
          </p:cNvPr>
          <p:cNvSpPr>
            <a:spLocks noChangeAspect="1" noChangeArrowheads="1"/>
          </p:cNvSpPr>
          <p:nvPr/>
        </p:nvSpPr>
        <p:spPr bwMode="auto">
          <a:xfrm rot="16200000" flipH="1">
            <a:off x="5474261" y="2120922"/>
            <a:ext cx="528201" cy="528201"/>
          </a:xfrm>
          <a:prstGeom prst="ellipse">
            <a:avLst/>
          </a:prstGeom>
          <a:solidFill>
            <a:schemeClr val="accent2"/>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4" name="TextBox 13">
            <a:extLst>
              <a:ext uri="{FF2B5EF4-FFF2-40B4-BE49-F238E27FC236}">
                <a16:creationId xmlns:a16="http://schemas.microsoft.com/office/drawing/2014/main" id="{1D580507-F45F-49E0-A004-A1B18E0CA05B}"/>
              </a:ext>
            </a:extLst>
          </p:cNvPr>
          <p:cNvSpPr txBox="1"/>
          <p:nvPr/>
        </p:nvSpPr>
        <p:spPr>
          <a:xfrm>
            <a:off x="5975400" y="2182498"/>
            <a:ext cx="2953837" cy="369332"/>
          </a:xfrm>
          <a:prstGeom prst="rect">
            <a:avLst/>
          </a:prstGeom>
          <a:noFill/>
        </p:spPr>
        <p:txBody>
          <a:bodyPr wrap="square" rtlCol="0" anchor="ctr">
            <a:spAutoFit/>
          </a:bodyPr>
          <a:lstStyle/>
          <a:p>
            <a:r>
              <a:rPr lang="en-US" altLang="ko-KR" b="1" dirty="0" err="1">
                <a:solidFill>
                  <a:srgbClr val="3F3F3F"/>
                </a:solidFill>
                <a:cs typeface="Arial" pitchFamily="34" charset="0"/>
              </a:rPr>
              <a:t>Monitoraggio</a:t>
            </a:r>
            <a:r>
              <a:rPr lang="en-US" altLang="ko-KR" b="1" dirty="0">
                <a:solidFill>
                  <a:srgbClr val="3F3F3F"/>
                </a:solidFill>
                <a:cs typeface="Arial" pitchFamily="34" charset="0"/>
              </a:rPr>
              <a:t> </a:t>
            </a:r>
            <a:r>
              <a:rPr lang="en-US" altLang="ko-KR" b="1" dirty="0" err="1">
                <a:solidFill>
                  <a:srgbClr val="3F3F3F"/>
                </a:solidFill>
                <a:cs typeface="Arial" pitchFamily="34" charset="0"/>
              </a:rPr>
              <a:t>della</a:t>
            </a:r>
            <a:r>
              <a:rPr lang="en-US" altLang="ko-KR" b="1" dirty="0">
                <a:solidFill>
                  <a:srgbClr val="3F3F3F"/>
                </a:solidFill>
                <a:cs typeface="Arial" pitchFamily="34" charset="0"/>
              </a:rPr>
              <a:t> rete</a:t>
            </a:r>
            <a:endParaRPr lang="ko-KR" altLang="en-US" b="1" dirty="0">
              <a:solidFill>
                <a:srgbClr val="3F3F3F"/>
              </a:solidFill>
              <a:cs typeface="Arial" pitchFamily="34" charset="0"/>
            </a:endParaRPr>
          </a:p>
        </p:txBody>
      </p:sp>
      <p:sp>
        <p:nvSpPr>
          <p:cNvPr id="15" name="TextBox 14">
            <a:extLst>
              <a:ext uri="{FF2B5EF4-FFF2-40B4-BE49-F238E27FC236}">
                <a16:creationId xmlns:a16="http://schemas.microsoft.com/office/drawing/2014/main" id="{2D7DBF25-064A-4CA9-95A0-52B1E2BAFEDF}"/>
              </a:ext>
            </a:extLst>
          </p:cNvPr>
          <p:cNvSpPr txBox="1"/>
          <p:nvPr/>
        </p:nvSpPr>
        <p:spPr>
          <a:xfrm>
            <a:off x="5975399" y="2816801"/>
            <a:ext cx="2953837" cy="646331"/>
          </a:xfrm>
          <a:prstGeom prst="rect">
            <a:avLst/>
          </a:prstGeom>
          <a:noFill/>
        </p:spPr>
        <p:txBody>
          <a:bodyPr wrap="square" rtlCol="0" anchor="ctr">
            <a:spAutoFit/>
          </a:bodyPr>
          <a:lstStyle/>
          <a:p>
            <a:r>
              <a:rPr lang="en-US" altLang="ko-KR" b="1" dirty="0">
                <a:solidFill>
                  <a:srgbClr val="3F3F3F"/>
                </a:solidFill>
                <a:cs typeface="Arial" pitchFamily="34" charset="0"/>
              </a:rPr>
              <a:t>Alert </a:t>
            </a:r>
            <a:r>
              <a:rPr lang="en-US" altLang="ko-KR" b="1" dirty="0" err="1">
                <a:solidFill>
                  <a:srgbClr val="3F3F3F"/>
                </a:solidFill>
                <a:cs typeface="Arial" pitchFamily="34" charset="0"/>
              </a:rPr>
              <a:t>automatici</a:t>
            </a:r>
            <a:endParaRPr lang="en-US" altLang="ko-KR" b="1" dirty="0">
              <a:solidFill>
                <a:srgbClr val="3F3F3F"/>
              </a:solidFill>
              <a:cs typeface="Arial" pitchFamily="34" charset="0"/>
            </a:endParaRPr>
          </a:p>
          <a:p>
            <a:r>
              <a:rPr lang="it-IT" altLang="ko-KR" b="1" dirty="0">
                <a:solidFill>
                  <a:srgbClr val="3F3F3F"/>
                </a:solidFill>
                <a:cs typeface="Arial" pitchFamily="34" charset="0"/>
              </a:rPr>
              <a:t>E</a:t>
            </a:r>
            <a:r>
              <a:rPr lang="en-US" altLang="ko-KR" b="1" dirty="0">
                <a:solidFill>
                  <a:srgbClr val="3F3F3F"/>
                </a:solidFill>
                <a:cs typeface="Arial" pitchFamily="34" charset="0"/>
              </a:rPr>
              <a:t>mail e Telegram</a:t>
            </a:r>
            <a:endParaRPr lang="ko-KR" altLang="en-US" b="1" dirty="0">
              <a:solidFill>
                <a:srgbClr val="3F3F3F"/>
              </a:solidFill>
              <a:cs typeface="Arial" pitchFamily="34" charset="0"/>
            </a:endParaRPr>
          </a:p>
        </p:txBody>
      </p:sp>
      <p:sp>
        <p:nvSpPr>
          <p:cNvPr id="16" name="TextBox 15">
            <a:extLst>
              <a:ext uri="{FF2B5EF4-FFF2-40B4-BE49-F238E27FC236}">
                <a16:creationId xmlns:a16="http://schemas.microsoft.com/office/drawing/2014/main" id="{82F39C66-3367-4EED-B6E8-7BB1529A855A}"/>
              </a:ext>
            </a:extLst>
          </p:cNvPr>
          <p:cNvSpPr txBox="1"/>
          <p:nvPr/>
        </p:nvSpPr>
        <p:spPr>
          <a:xfrm>
            <a:off x="5975399" y="3630810"/>
            <a:ext cx="2728764" cy="646331"/>
          </a:xfrm>
          <a:prstGeom prst="rect">
            <a:avLst/>
          </a:prstGeom>
          <a:noFill/>
        </p:spPr>
        <p:txBody>
          <a:bodyPr wrap="square" rtlCol="0" anchor="ctr">
            <a:spAutoFit/>
          </a:bodyPr>
          <a:lstStyle/>
          <a:p>
            <a:r>
              <a:rPr lang="en-US" altLang="ko-KR" b="1" dirty="0" err="1">
                <a:solidFill>
                  <a:srgbClr val="3F3F3F"/>
                </a:solidFill>
                <a:cs typeface="Arial" pitchFamily="34" charset="0"/>
              </a:rPr>
              <a:t>Rilevamento</a:t>
            </a:r>
            <a:r>
              <a:rPr lang="en-US" altLang="ko-KR" b="1" dirty="0">
                <a:solidFill>
                  <a:srgbClr val="3F3F3F"/>
                </a:solidFill>
                <a:cs typeface="Arial" pitchFamily="34" charset="0"/>
              </a:rPr>
              <a:t> QoS e </a:t>
            </a:r>
            <a:r>
              <a:rPr lang="en-US" altLang="ko-KR" b="1" dirty="0" err="1">
                <a:solidFill>
                  <a:srgbClr val="3F3F3F"/>
                </a:solidFill>
                <a:cs typeface="Arial" pitchFamily="34" charset="0"/>
              </a:rPr>
              <a:t>problematiche</a:t>
            </a:r>
            <a:endParaRPr lang="ko-KR" altLang="en-US" b="1" dirty="0">
              <a:solidFill>
                <a:srgbClr val="3F3F3F"/>
              </a:solidFill>
              <a:cs typeface="Arial" pitchFamily="34" charset="0"/>
            </a:endParaRPr>
          </a:p>
        </p:txBody>
      </p:sp>
      <p:sp>
        <p:nvSpPr>
          <p:cNvPr id="17" name="Freeform 32">
            <a:extLst>
              <a:ext uri="{FF2B5EF4-FFF2-40B4-BE49-F238E27FC236}">
                <a16:creationId xmlns:a16="http://schemas.microsoft.com/office/drawing/2014/main" id="{52FC5E78-CC4E-4417-BD36-8BD244A54F9D}"/>
              </a:ext>
            </a:extLst>
          </p:cNvPr>
          <p:cNvSpPr/>
          <p:nvPr/>
        </p:nvSpPr>
        <p:spPr>
          <a:xfrm>
            <a:off x="5570534" y="2180781"/>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8" name="Freeform 32">
            <a:extLst>
              <a:ext uri="{FF2B5EF4-FFF2-40B4-BE49-F238E27FC236}">
                <a16:creationId xmlns:a16="http://schemas.microsoft.com/office/drawing/2014/main" id="{3BAAB938-D440-425D-9C50-F2A47651ED9A}"/>
              </a:ext>
            </a:extLst>
          </p:cNvPr>
          <p:cNvSpPr/>
          <p:nvPr/>
        </p:nvSpPr>
        <p:spPr>
          <a:xfrm>
            <a:off x="5577195" y="2982429"/>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Freeform 32">
            <a:extLst>
              <a:ext uri="{FF2B5EF4-FFF2-40B4-BE49-F238E27FC236}">
                <a16:creationId xmlns:a16="http://schemas.microsoft.com/office/drawing/2014/main" id="{F430D796-35D1-44F2-A354-C06163E8ECBB}"/>
              </a:ext>
            </a:extLst>
          </p:cNvPr>
          <p:cNvSpPr/>
          <p:nvPr/>
        </p:nvSpPr>
        <p:spPr>
          <a:xfrm>
            <a:off x="5577195" y="3743928"/>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25954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5C2BF8-0D5F-46E1-951C-0F62A7676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347614"/>
            <a:ext cx="4799270" cy="2843428"/>
          </a:xfrm>
          <a:prstGeom prst="rect">
            <a:avLst/>
          </a:prstGeom>
        </p:spPr>
      </p:pic>
      <p:sp>
        <p:nvSpPr>
          <p:cNvPr id="2" name="Text Placeholder 1"/>
          <p:cNvSpPr>
            <a:spLocks noGrp="1"/>
          </p:cNvSpPr>
          <p:nvPr>
            <p:ph type="body" sz="quarter" idx="10"/>
          </p:nvPr>
        </p:nvSpPr>
        <p:spPr>
          <a:xfrm>
            <a:off x="323528" y="85378"/>
            <a:ext cx="7200800" cy="830188"/>
          </a:xfrm>
        </p:spPr>
        <p:txBody>
          <a:bodyPr/>
          <a:lstStyle/>
          <a:p>
            <a:r>
              <a:rPr lang="en-US" altLang="ko-KR" dirty="0" err="1"/>
              <a:t>Gestione</a:t>
            </a:r>
            <a:r>
              <a:rPr lang="en-US" altLang="ko-KR" dirty="0"/>
              <a:t> </a:t>
            </a:r>
            <a:r>
              <a:rPr lang="en-US" altLang="ko-KR" dirty="0" err="1"/>
              <a:t>delle</a:t>
            </a:r>
            <a:r>
              <a:rPr lang="en-US" altLang="ko-KR" dirty="0"/>
              <a:t> </a:t>
            </a:r>
            <a:r>
              <a:rPr lang="en-US" altLang="ko-KR" dirty="0" err="1"/>
              <a:t>configurazioni</a:t>
            </a:r>
            <a:endParaRPr lang="ko-KR" altLang="en-US" dirty="0"/>
          </a:p>
        </p:txBody>
      </p:sp>
      <p:sp>
        <p:nvSpPr>
          <p:cNvPr id="8" name="Rectangle 7">
            <a:extLst>
              <a:ext uri="{FF2B5EF4-FFF2-40B4-BE49-F238E27FC236}">
                <a16:creationId xmlns:a16="http://schemas.microsoft.com/office/drawing/2014/main" id="{D0CB6D85-E36D-4E72-9184-15954B64777E}"/>
              </a:ext>
            </a:extLst>
          </p:cNvPr>
          <p:cNvSpPr/>
          <p:nvPr/>
        </p:nvSpPr>
        <p:spPr>
          <a:xfrm>
            <a:off x="0" y="-2728"/>
            <a:ext cx="200025" cy="1040953"/>
          </a:xfrm>
          <a:prstGeom prst="rect">
            <a:avLst/>
          </a:prstGeom>
          <a:solidFill>
            <a:srgbClr val="DC2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E5B183-5EF7-43B8-9725-1EB32DA329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849"/>
          <a:stretch/>
        </p:blipFill>
        <p:spPr>
          <a:xfrm>
            <a:off x="7452321" y="-5729"/>
            <a:ext cx="1691679" cy="1043954"/>
          </a:xfrm>
          <a:prstGeom prst="rect">
            <a:avLst/>
          </a:prstGeom>
          <a:ln cap="sq" cmpd="sng">
            <a:noFill/>
          </a:ln>
        </p:spPr>
      </p:pic>
      <p:sp>
        <p:nvSpPr>
          <p:cNvPr id="5" name="Rectangle 4">
            <a:extLst>
              <a:ext uri="{FF2B5EF4-FFF2-40B4-BE49-F238E27FC236}">
                <a16:creationId xmlns:a16="http://schemas.microsoft.com/office/drawing/2014/main" id="{400A3F3D-46E0-4B25-A1E2-E12AD8CD8CE9}"/>
              </a:ext>
            </a:extLst>
          </p:cNvPr>
          <p:cNvSpPr/>
          <p:nvPr/>
        </p:nvSpPr>
        <p:spPr>
          <a:xfrm>
            <a:off x="7380312" y="-5729"/>
            <a:ext cx="72009" cy="104395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091FF4-14CD-4753-81AA-7FD1C39A0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363" y="1131590"/>
            <a:ext cx="2448272" cy="1224136"/>
          </a:xfrm>
          <a:prstGeom prst="rect">
            <a:avLst/>
          </a:prstGeom>
        </p:spPr>
      </p:pic>
      <p:pic>
        <p:nvPicPr>
          <p:cNvPr id="11" name="Picture 10">
            <a:extLst>
              <a:ext uri="{FF2B5EF4-FFF2-40B4-BE49-F238E27FC236}">
                <a16:creationId xmlns:a16="http://schemas.microsoft.com/office/drawing/2014/main" id="{3A754B21-1461-4DE9-B5DC-80E4D270C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1345529"/>
            <a:ext cx="4799270" cy="2843428"/>
          </a:xfrm>
          <a:prstGeom prst="rect">
            <a:avLst/>
          </a:prstGeom>
        </p:spPr>
      </p:pic>
      <p:pic>
        <p:nvPicPr>
          <p:cNvPr id="7" name="Picture 6">
            <a:extLst>
              <a:ext uri="{FF2B5EF4-FFF2-40B4-BE49-F238E27FC236}">
                <a16:creationId xmlns:a16="http://schemas.microsoft.com/office/drawing/2014/main" id="{03DBF035-DE86-4177-BD4B-A98F57781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1209" y="1129332"/>
            <a:ext cx="5175428" cy="3943410"/>
          </a:xfrm>
          <a:prstGeom prst="rect">
            <a:avLst/>
          </a:prstGeom>
        </p:spPr>
      </p:pic>
      <p:sp>
        <p:nvSpPr>
          <p:cNvPr id="15" name="AutoShape 92">
            <a:extLst>
              <a:ext uri="{FF2B5EF4-FFF2-40B4-BE49-F238E27FC236}">
                <a16:creationId xmlns:a16="http://schemas.microsoft.com/office/drawing/2014/main" id="{2D4EFC37-F9A1-4DC9-820A-1EBF8FA768C0}"/>
              </a:ext>
            </a:extLst>
          </p:cNvPr>
          <p:cNvSpPr>
            <a:spLocks noChangeAspect="1" noChangeArrowheads="1"/>
          </p:cNvSpPr>
          <p:nvPr/>
        </p:nvSpPr>
        <p:spPr bwMode="auto">
          <a:xfrm rot="16200000" flipH="1">
            <a:off x="236976" y="4051208"/>
            <a:ext cx="528201" cy="528201"/>
          </a:xfrm>
          <a:prstGeom prst="ellipse">
            <a:avLst/>
          </a:prstGeom>
          <a:solidFill>
            <a:schemeClr val="accent4"/>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6" name="AutoShape 92">
            <a:extLst>
              <a:ext uri="{FF2B5EF4-FFF2-40B4-BE49-F238E27FC236}">
                <a16:creationId xmlns:a16="http://schemas.microsoft.com/office/drawing/2014/main" id="{B4642E50-2F13-4942-B25B-ADA5A1449AA0}"/>
              </a:ext>
            </a:extLst>
          </p:cNvPr>
          <p:cNvSpPr>
            <a:spLocks noChangeAspect="1" noChangeArrowheads="1"/>
          </p:cNvSpPr>
          <p:nvPr/>
        </p:nvSpPr>
        <p:spPr bwMode="auto">
          <a:xfrm rot="16200000" flipH="1">
            <a:off x="236976" y="3285115"/>
            <a:ext cx="528201" cy="528201"/>
          </a:xfrm>
          <a:prstGeom prst="ellipse">
            <a:avLst/>
          </a:prstGeom>
          <a:solidFill>
            <a:srgbClr val="3F3F3F"/>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rgbClr val="DC247C"/>
              </a:solidFill>
              <a:latin typeface="Arial Black" pitchFamily="34" charset="0"/>
            </a:endParaRPr>
          </a:p>
        </p:txBody>
      </p:sp>
      <p:sp>
        <p:nvSpPr>
          <p:cNvPr id="17" name="AutoShape 92">
            <a:extLst>
              <a:ext uri="{FF2B5EF4-FFF2-40B4-BE49-F238E27FC236}">
                <a16:creationId xmlns:a16="http://schemas.microsoft.com/office/drawing/2014/main" id="{5CE83597-27F1-43AF-B4A4-E9BA8405A79A}"/>
              </a:ext>
            </a:extLst>
          </p:cNvPr>
          <p:cNvSpPr>
            <a:spLocks noChangeAspect="1" noChangeArrowheads="1"/>
          </p:cNvSpPr>
          <p:nvPr/>
        </p:nvSpPr>
        <p:spPr bwMode="auto">
          <a:xfrm rot="16200000" flipH="1">
            <a:off x="236977" y="2510174"/>
            <a:ext cx="528201" cy="528201"/>
          </a:xfrm>
          <a:prstGeom prst="ellipse">
            <a:avLst/>
          </a:prstGeom>
          <a:solidFill>
            <a:schemeClr val="accent2"/>
          </a:solidFill>
          <a:ln w="25400">
            <a:no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latin typeface="Arial Black" pitchFamily="34" charset="0"/>
            </a:endParaRPr>
          </a:p>
        </p:txBody>
      </p:sp>
      <p:sp>
        <p:nvSpPr>
          <p:cNvPr id="18" name="TextBox 17">
            <a:extLst>
              <a:ext uri="{FF2B5EF4-FFF2-40B4-BE49-F238E27FC236}">
                <a16:creationId xmlns:a16="http://schemas.microsoft.com/office/drawing/2014/main" id="{D96C6BB1-E170-497E-96B7-BFAB3B90F643}"/>
              </a:ext>
            </a:extLst>
          </p:cNvPr>
          <p:cNvSpPr txBox="1"/>
          <p:nvPr/>
        </p:nvSpPr>
        <p:spPr>
          <a:xfrm>
            <a:off x="738116" y="2433251"/>
            <a:ext cx="2953837" cy="646331"/>
          </a:xfrm>
          <a:prstGeom prst="rect">
            <a:avLst/>
          </a:prstGeom>
          <a:noFill/>
        </p:spPr>
        <p:txBody>
          <a:bodyPr wrap="square" rtlCol="0" anchor="ctr">
            <a:spAutoFit/>
          </a:bodyPr>
          <a:lstStyle/>
          <a:p>
            <a:r>
              <a:rPr lang="en-US" altLang="ko-KR" b="1" dirty="0">
                <a:solidFill>
                  <a:srgbClr val="3F3F3F"/>
                </a:solidFill>
                <a:cs typeface="Arial" pitchFamily="34" charset="0"/>
              </a:rPr>
              <a:t>Backup </a:t>
            </a:r>
            <a:r>
              <a:rPr lang="en-US" altLang="ko-KR" b="1" dirty="0" err="1">
                <a:solidFill>
                  <a:srgbClr val="3F3F3F"/>
                </a:solidFill>
                <a:cs typeface="Arial" pitchFamily="34" charset="0"/>
              </a:rPr>
              <a:t>automatico</a:t>
            </a:r>
            <a:r>
              <a:rPr lang="en-US" altLang="ko-KR" b="1" dirty="0">
                <a:solidFill>
                  <a:srgbClr val="3F3F3F"/>
                </a:solidFill>
                <a:cs typeface="Arial" pitchFamily="34" charset="0"/>
              </a:rPr>
              <a:t> </a:t>
            </a:r>
            <a:r>
              <a:rPr lang="en-US" altLang="ko-KR" b="1" dirty="0" err="1">
                <a:solidFill>
                  <a:srgbClr val="3F3F3F"/>
                </a:solidFill>
                <a:cs typeface="Arial" pitchFamily="34" charset="0"/>
              </a:rPr>
              <a:t>delle</a:t>
            </a:r>
            <a:r>
              <a:rPr lang="en-US" altLang="ko-KR" b="1" dirty="0">
                <a:solidFill>
                  <a:srgbClr val="3F3F3F"/>
                </a:solidFill>
                <a:cs typeface="Arial" pitchFamily="34" charset="0"/>
              </a:rPr>
              <a:t> </a:t>
            </a:r>
            <a:r>
              <a:rPr lang="en-US" altLang="ko-KR" b="1" dirty="0" err="1">
                <a:solidFill>
                  <a:srgbClr val="3F3F3F"/>
                </a:solidFill>
                <a:cs typeface="Arial" pitchFamily="34" charset="0"/>
              </a:rPr>
              <a:t>configurazioni</a:t>
            </a:r>
            <a:endParaRPr lang="ko-KR" altLang="en-US" b="1" dirty="0">
              <a:solidFill>
                <a:srgbClr val="3F3F3F"/>
              </a:solidFill>
              <a:cs typeface="Arial" pitchFamily="34" charset="0"/>
            </a:endParaRPr>
          </a:p>
        </p:txBody>
      </p:sp>
      <p:sp>
        <p:nvSpPr>
          <p:cNvPr id="19" name="TextBox 18">
            <a:extLst>
              <a:ext uri="{FF2B5EF4-FFF2-40B4-BE49-F238E27FC236}">
                <a16:creationId xmlns:a16="http://schemas.microsoft.com/office/drawing/2014/main" id="{F6BB54CE-17FD-4ACF-AFBF-BBFAA47A2BB3}"/>
              </a:ext>
            </a:extLst>
          </p:cNvPr>
          <p:cNvSpPr txBox="1"/>
          <p:nvPr/>
        </p:nvSpPr>
        <p:spPr>
          <a:xfrm>
            <a:off x="738115" y="3344552"/>
            <a:ext cx="2953837" cy="369332"/>
          </a:xfrm>
          <a:prstGeom prst="rect">
            <a:avLst/>
          </a:prstGeom>
          <a:noFill/>
        </p:spPr>
        <p:txBody>
          <a:bodyPr wrap="square" rtlCol="0" anchor="ctr">
            <a:spAutoFit/>
          </a:bodyPr>
          <a:lstStyle/>
          <a:p>
            <a:r>
              <a:rPr lang="it-IT" altLang="ko-KR" b="1" dirty="0" err="1">
                <a:solidFill>
                  <a:srgbClr val="3F3F3F"/>
                </a:solidFill>
                <a:cs typeface="Arial" pitchFamily="34" charset="0"/>
              </a:rPr>
              <a:t>Disaster</a:t>
            </a:r>
            <a:r>
              <a:rPr lang="it-IT" altLang="ko-KR" b="1" dirty="0">
                <a:solidFill>
                  <a:srgbClr val="3F3F3F"/>
                </a:solidFill>
                <a:cs typeface="Arial" pitchFamily="34" charset="0"/>
              </a:rPr>
              <a:t> recovery veloce</a:t>
            </a:r>
            <a:endParaRPr lang="ko-KR" altLang="en-US" b="1" dirty="0">
              <a:solidFill>
                <a:srgbClr val="3F3F3F"/>
              </a:solidFill>
              <a:cs typeface="Arial" pitchFamily="34" charset="0"/>
            </a:endParaRPr>
          </a:p>
        </p:txBody>
      </p:sp>
      <p:sp>
        <p:nvSpPr>
          <p:cNvPr id="20" name="TextBox 19">
            <a:extLst>
              <a:ext uri="{FF2B5EF4-FFF2-40B4-BE49-F238E27FC236}">
                <a16:creationId xmlns:a16="http://schemas.microsoft.com/office/drawing/2014/main" id="{D91F0556-CCFA-4E64-8B5D-9FF36C6580D4}"/>
              </a:ext>
            </a:extLst>
          </p:cNvPr>
          <p:cNvSpPr txBox="1"/>
          <p:nvPr/>
        </p:nvSpPr>
        <p:spPr>
          <a:xfrm>
            <a:off x="738115" y="4020062"/>
            <a:ext cx="2728764" cy="646331"/>
          </a:xfrm>
          <a:prstGeom prst="rect">
            <a:avLst/>
          </a:prstGeom>
          <a:noFill/>
        </p:spPr>
        <p:txBody>
          <a:bodyPr wrap="square" rtlCol="0" anchor="ctr">
            <a:spAutoFit/>
          </a:bodyPr>
          <a:lstStyle/>
          <a:p>
            <a:r>
              <a:rPr lang="en-US" altLang="ko-KR" b="1" dirty="0" err="1">
                <a:solidFill>
                  <a:srgbClr val="3F3F3F"/>
                </a:solidFill>
                <a:cs typeface="Arial" pitchFamily="34" charset="0"/>
              </a:rPr>
              <a:t>Progettazione</a:t>
            </a:r>
            <a:r>
              <a:rPr lang="en-US" altLang="ko-KR" b="1" dirty="0">
                <a:solidFill>
                  <a:srgbClr val="3F3F3F"/>
                </a:solidFill>
                <a:cs typeface="Arial" pitchFamily="34" charset="0"/>
              </a:rPr>
              <a:t> di </a:t>
            </a:r>
            <a:r>
              <a:rPr lang="en-US" altLang="ko-KR" b="1" dirty="0" err="1">
                <a:solidFill>
                  <a:srgbClr val="3F3F3F"/>
                </a:solidFill>
                <a:cs typeface="Arial" pitchFamily="34" charset="0"/>
              </a:rPr>
              <a:t>scarsa</a:t>
            </a:r>
            <a:r>
              <a:rPr lang="en-US" altLang="ko-KR" b="1" dirty="0">
                <a:solidFill>
                  <a:srgbClr val="3F3F3F"/>
                </a:solidFill>
                <a:cs typeface="Arial" pitchFamily="34" charset="0"/>
              </a:rPr>
              <a:t> </a:t>
            </a:r>
            <a:r>
              <a:rPr lang="en-US" altLang="ko-KR" b="1" dirty="0" err="1">
                <a:solidFill>
                  <a:srgbClr val="3F3F3F"/>
                </a:solidFill>
                <a:cs typeface="Arial" pitchFamily="34" charset="0"/>
              </a:rPr>
              <a:t>qualità</a:t>
            </a:r>
            <a:endParaRPr lang="ko-KR" altLang="en-US" b="1" dirty="0">
              <a:solidFill>
                <a:srgbClr val="3F3F3F"/>
              </a:solidFill>
              <a:cs typeface="Arial" pitchFamily="34" charset="0"/>
            </a:endParaRPr>
          </a:p>
        </p:txBody>
      </p:sp>
      <p:sp>
        <p:nvSpPr>
          <p:cNvPr id="21" name="Freeform 32">
            <a:extLst>
              <a:ext uri="{FF2B5EF4-FFF2-40B4-BE49-F238E27FC236}">
                <a16:creationId xmlns:a16="http://schemas.microsoft.com/office/drawing/2014/main" id="{024B12AE-AE4D-417B-97C6-53D9241CA56E}"/>
              </a:ext>
            </a:extLst>
          </p:cNvPr>
          <p:cNvSpPr/>
          <p:nvPr/>
        </p:nvSpPr>
        <p:spPr>
          <a:xfrm>
            <a:off x="333250" y="2570033"/>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Freeform 32">
            <a:extLst>
              <a:ext uri="{FF2B5EF4-FFF2-40B4-BE49-F238E27FC236}">
                <a16:creationId xmlns:a16="http://schemas.microsoft.com/office/drawing/2014/main" id="{FDE4324C-418F-43A8-92FC-91A004C29B62}"/>
              </a:ext>
            </a:extLst>
          </p:cNvPr>
          <p:cNvSpPr/>
          <p:nvPr/>
        </p:nvSpPr>
        <p:spPr>
          <a:xfrm>
            <a:off x="339911" y="3371681"/>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Freeform 32">
            <a:extLst>
              <a:ext uri="{FF2B5EF4-FFF2-40B4-BE49-F238E27FC236}">
                <a16:creationId xmlns:a16="http://schemas.microsoft.com/office/drawing/2014/main" id="{0C60E778-AAA8-4FF2-8DD6-418A0215C355}"/>
              </a:ext>
            </a:extLst>
          </p:cNvPr>
          <p:cNvSpPr/>
          <p:nvPr/>
        </p:nvSpPr>
        <p:spPr>
          <a:xfrm rot="10800000" flipH="1">
            <a:off x="333249" y="4188957"/>
            <a:ext cx="335653" cy="307446"/>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52157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3681</TotalTime>
  <Words>1104</Words>
  <Application>Microsoft Office PowerPoint</Application>
  <PresentationFormat>On-screen Show (16:9)</PresentationFormat>
  <Paragraphs>205</Paragraphs>
  <Slides>19</Slides>
  <Notes>19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vt:i4>
      </vt:variant>
    </vt:vector>
  </HeadingPairs>
  <TitlesOfParts>
    <vt:vector size="27" baseType="lpstr">
      <vt:lpstr>Arial Unicode MS</vt:lpstr>
      <vt:lpstr>맑은 고딕</vt:lpstr>
      <vt:lpstr>Arial</vt:lpstr>
      <vt:lpstr>Arial Black</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M9k</cp:lastModifiedBy>
  <cp:revision>212</cp:revision>
  <dcterms:created xsi:type="dcterms:W3CDTF">2016-12-05T23:26:54Z</dcterms:created>
  <dcterms:modified xsi:type="dcterms:W3CDTF">2018-08-13T14:01:28Z</dcterms:modified>
</cp:coreProperties>
</file>